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9" r:id="rId3"/>
    <p:sldId id="275" r:id="rId4"/>
    <p:sldId id="260" r:id="rId5"/>
    <p:sldId id="261" r:id="rId6"/>
    <p:sldId id="262" r:id="rId7"/>
    <p:sldId id="263" r:id="rId8"/>
    <p:sldId id="264" r:id="rId9"/>
    <p:sldId id="271" r:id="rId10"/>
    <p:sldId id="272" r:id="rId11"/>
    <p:sldId id="276" r:id="rId12"/>
    <p:sldId id="277" r:id="rId13"/>
    <p:sldId id="273" r:id="rId14"/>
    <p:sldId id="274"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1/28/2020</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1/28/2020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1/28/2020</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1/28/2020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1/28/2020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1/28/2020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1/28/2020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1/28/2020</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1/28/2020</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1/28/2020</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Week 4</a:t>
            </a:r>
            <a:endParaRPr lang="en-US" dirty="0"/>
          </a:p>
        </p:txBody>
      </p:sp>
      <p:sp>
        <p:nvSpPr>
          <p:cNvPr id="3" name="Subtitle 2"/>
          <p:cNvSpPr>
            <a:spLocks noGrp="1"/>
          </p:cNvSpPr>
          <p:nvPr>
            <p:ph type="subTitle" idx="1"/>
          </p:nvPr>
        </p:nvSpPr>
        <p:spPr/>
        <p:txBody>
          <a:bodyPr/>
          <a:lstStyle/>
          <a:p>
            <a:r>
              <a:rPr lang="en-US" dirty="0" smtClean="0"/>
              <a:t>2020</a:t>
            </a:r>
            <a:endParaRPr lang="en-US" dirty="0"/>
          </a:p>
        </p:txBody>
      </p:sp>
    </p:spTree>
    <p:extLst>
      <p:ext uri="{BB962C8B-B14F-4D97-AF65-F5344CB8AC3E}">
        <p14:creationId xmlns:p14="http://schemas.microsoft.com/office/powerpoint/2010/main" val="38220670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a:t>
            </a:r>
            <a:endParaRPr lang="en-US" dirty="0"/>
          </a:p>
        </p:txBody>
      </p:sp>
      <p:sp>
        <p:nvSpPr>
          <p:cNvPr id="3" name="Content Placeholder 2"/>
          <p:cNvSpPr>
            <a:spLocks noGrp="1"/>
          </p:cNvSpPr>
          <p:nvPr>
            <p:ph idx="1"/>
          </p:nvPr>
        </p:nvSpPr>
        <p:spPr/>
        <p:txBody>
          <a:bodyPr>
            <a:normAutofit/>
          </a:bodyPr>
          <a:lstStyle/>
          <a:p>
            <a:pPr marL="457200" indent="-457200">
              <a:buAutoNum type="arabicPeriod"/>
            </a:pPr>
            <a:r>
              <a:rPr lang="en-US" dirty="0" err="1"/>
              <a:t>Bellringer</a:t>
            </a:r>
            <a:r>
              <a:rPr lang="en-US" dirty="0"/>
              <a:t>: What do you need for our Socratic seminar tomorrow</a:t>
            </a:r>
            <a:r>
              <a:rPr lang="en-US" dirty="0" smtClean="0"/>
              <a:t>?</a:t>
            </a:r>
            <a:endParaRPr lang="en-US" sz="2400" dirty="0"/>
          </a:p>
          <a:p>
            <a:pPr marL="457200" indent="-457200">
              <a:buFont typeface="Garamond" pitchFamily="18" charset="0"/>
              <a:buAutoNum type="arabicPeriod"/>
            </a:pPr>
            <a:r>
              <a:rPr lang="en-US" dirty="0"/>
              <a:t>What are the expectations for our Socratic seminar?</a:t>
            </a:r>
          </a:p>
          <a:p>
            <a:pPr marL="457200" indent="-457200">
              <a:buFont typeface="Garamond" pitchFamily="18" charset="0"/>
              <a:buAutoNum type="arabicPeriod"/>
            </a:pPr>
            <a:r>
              <a:rPr lang="en-US" dirty="0"/>
              <a:t>Review the Malala article from yesterday: What was the primary conflict that Malala faced?</a:t>
            </a:r>
          </a:p>
          <a:p>
            <a:pPr marL="457200" indent="-457200">
              <a:buFont typeface="Garamond" pitchFamily="18" charset="0"/>
              <a:buAutoNum type="arabicPeriod"/>
            </a:pPr>
            <a:r>
              <a:rPr lang="en-US" dirty="0"/>
              <a:t>What is the primary conflict for </a:t>
            </a:r>
            <a:r>
              <a:rPr lang="en-US" dirty="0" err="1"/>
              <a:t>Salva</a:t>
            </a:r>
            <a:r>
              <a:rPr lang="en-US" dirty="0"/>
              <a:t> and Nya? Answer in RACE </a:t>
            </a:r>
            <a:r>
              <a:rPr lang="en-US" dirty="0" smtClean="0"/>
              <a:t>format</a:t>
            </a:r>
          </a:p>
          <a:p>
            <a:pPr marL="457200" indent="-457200">
              <a:buFont typeface="Garamond" pitchFamily="18" charset="0"/>
              <a:buAutoNum type="arabicPeriod"/>
            </a:pPr>
            <a:r>
              <a:rPr lang="en-US" dirty="0" smtClean="0"/>
              <a:t>4 </a:t>
            </a:r>
            <a:r>
              <a:rPr lang="en-US" dirty="0"/>
              <a:t>Corners game and opinion continuum:</a:t>
            </a:r>
          </a:p>
          <a:p>
            <a:pPr marL="0" indent="0">
              <a:buNone/>
            </a:pPr>
            <a:r>
              <a:rPr lang="en-US" dirty="0"/>
              <a:t> </a:t>
            </a:r>
          </a:p>
          <a:p>
            <a:r>
              <a:rPr lang="en-US" dirty="0"/>
              <a:t>Instructions: Record your classmates opinions, reasoning, and evidence on the continuum below. They will range from Internal Conflict (within the characters own fears and thoughts) to External Conflict (forces outside of the character’s control)</a:t>
            </a:r>
          </a:p>
          <a:p>
            <a:pPr marL="457200" indent="-457200">
              <a:buAutoNum type="arabicPeriod"/>
            </a:pPr>
            <a:endParaRPr lang="en-US" dirty="0" smtClean="0"/>
          </a:p>
        </p:txBody>
      </p:sp>
    </p:spTree>
    <p:extLst>
      <p:ext uri="{BB962C8B-B14F-4D97-AF65-F5344CB8AC3E}">
        <p14:creationId xmlns:p14="http://schemas.microsoft.com/office/powerpoint/2010/main" val="14190923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1.Tomorrow</a:t>
            </a:r>
            <a:endParaRPr lang="en-US" dirty="0"/>
          </a:p>
        </p:txBody>
      </p:sp>
      <p:sp>
        <p:nvSpPr>
          <p:cNvPr id="3" name="Content Placeholder 2"/>
          <p:cNvSpPr>
            <a:spLocks noGrp="1"/>
          </p:cNvSpPr>
          <p:nvPr>
            <p:ph idx="1"/>
          </p:nvPr>
        </p:nvSpPr>
        <p:spPr/>
        <p:txBody>
          <a:bodyPr>
            <a:normAutofit/>
          </a:bodyPr>
          <a:lstStyle/>
          <a:p>
            <a:r>
              <a:rPr lang="en-US" sz="2400" dirty="0" smtClean="0"/>
              <a:t>You will need your open-ended discussion questions</a:t>
            </a:r>
          </a:p>
          <a:p>
            <a:r>
              <a:rPr lang="en-US" sz="2400" dirty="0" smtClean="0"/>
              <a:t>You will also need your Malala article and </a:t>
            </a:r>
            <a:r>
              <a:rPr lang="en-US" sz="2400" i="1" dirty="0" smtClean="0"/>
              <a:t>A Long Walk to Water</a:t>
            </a:r>
          </a:p>
          <a:p>
            <a:pPr marL="0" indent="0">
              <a:buNone/>
            </a:pPr>
            <a:endParaRPr lang="en-US" sz="2400" dirty="0"/>
          </a:p>
        </p:txBody>
      </p:sp>
    </p:spTree>
    <p:extLst>
      <p:ext uri="{BB962C8B-B14F-4D97-AF65-F5344CB8AC3E}">
        <p14:creationId xmlns:p14="http://schemas.microsoft.com/office/powerpoint/2010/main" val="31477190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What is </a:t>
            </a:r>
            <a:r>
              <a:rPr lang="en-US" dirty="0"/>
              <a:t>S</a:t>
            </a:r>
            <a:r>
              <a:rPr lang="en-US" dirty="0" smtClean="0"/>
              <a:t>ocratic seminar</a:t>
            </a:r>
            <a:endParaRPr lang="en-US" dirty="0"/>
          </a:p>
        </p:txBody>
      </p:sp>
      <p:sp>
        <p:nvSpPr>
          <p:cNvPr id="3" name="Content Placeholder 2"/>
          <p:cNvSpPr>
            <a:spLocks noGrp="1"/>
          </p:cNvSpPr>
          <p:nvPr>
            <p:ph idx="1"/>
          </p:nvPr>
        </p:nvSpPr>
        <p:spPr/>
        <p:txBody>
          <a:bodyPr>
            <a:normAutofit/>
          </a:bodyPr>
          <a:lstStyle/>
          <a:p>
            <a:r>
              <a:rPr lang="en-US" sz="2400" dirty="0" smtClean="0"/>
              <a:t>In a Socratic Seminar, student help one another understand the ideas, issues, and values reflected in a text through a group discussion format.</a:t>
            </a:r>
          </a:p>
          <a:p>
            <a:r>
              <a:rPr lang="en-US" sz="2400" dirty="0" smtClean="0"/>
              <a:t>YOU are responsible for facilitating discussion around ideas in our two texts</a:t>
            </a:r>
          </a:p>
          <a:p>
            <a:r>
              <a:rPr lang="en-US" sz="2400" dirty="0" smtClean="0"/>
              <a:t>Students practice how to listen to one another, make meaning and find common group while participating</a:t>
            </a:r>
          </a:p>
          <a:p>
            <a:r>
              <a:rPr lang="en-US" sz="2400" dirty="0" smtClean="0"/>
              <a:t>IT IS NOT A DEBATE and no one’s ideas should </a:t>
            </a:r>
            <a:r>
              <a:rPr lang="en-US" sz="2400" smtClean="0"/>
              <a:t>be dismissed</a:t>
            </a:r>
            <a:endParaRPr lang="en-US" sz="2400" dirty="0"/>
          </a:p>
        </p:txBody>
      </p:sp>
    </p:spTree>
    <p:extLst>
      <p:ext uri="{BB962C8B-B14F-4D97-AF65-F5344CB8AC3E}">
        <p14:creationId xmlns:p14="http://schemas.microsoft.com/office/powerpoint/2010/main" val="28431844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Thur</a:t>
            </a:r>
            <a:r>
              <a:rPr lang="en-US" dirty="0" smtClean="0"/>
              <a:t>sday</a:t>
            </a:r>
            <a:endParaRPr lang="en-US" dirty="0"/>
          </a:p>
        </p:txBody>
      </p:sp>
      <p:sp>
        <p:nvSpPr>
          <p:cNvPr id="3" name="Content Placeholder 2"/>
          <p:cNvSpPr>
            <a:spLocks noGrp="1"/>
          </p:cNvSpPr>
          <p:nvPr>
            <p:ph idx="1"/>
          </p:nvPr>
        </p:nvSpPr>
        <p:spPr/>
        <p:txBody>
          <a:bodyPr>
            <a:normAutofit/>
          </a:bodyPr>
          <a:lstStyle/>
          <a:p>
            <a:pPr marL="457200" indent="-457200">
              <a:buAutoNum type="arabicPeriod"/>
            </a:pPr>
            <a:r>
              <a:rPr lang="en-US" sz="2000" dirty="0" err="1"/>
              <a:t>Bellringer</a:t>
            </a:r>
            <a:r>
              <a:rPr lang="en-US" sz="2000" dirty="0"/>
              <a:t>: What do you need for our Socratic seminar tomorrow?</a:t>
            </a:r>
          </a:p>
          <a:p>
            <a:pPr marL="457200" indent="-457200">
              <a:buFont typeface="Garamond" pitchFamily="18" charset="0"/>
              <a:buAutoNum type="arabicPeriod"/>
            </a:pPr>
            <a:r>
              <a:rPr lang="en-US" sz="2000" dirty="0"/>
              <a:t>What are the expectations for our Socratic seminar?</a:t>
            </a:r>
          </a:p>
          <a:p>
            <a:pPr marL="0" lvl="0" indent="0">
              <a:buNone/>
            </a:pPr>
            <a:r>
              <a:rPr lang="en-US" sz="2000" dirty="0" smtClean="0"/>
              <a:t>3.  </a:t>
            </a:r>
            <a:r>
              <a:rPr lang="en-US" sz="2000" dirty="0"/>
              <a:t>Socratic Seminar:</a:t>
            </a:r>
          </a:p>
          <a:p>
            <a:pPr lvl="1"/>
            <a:r>
              <a:rPr lang="en-US" sz="2000" dirty="0"/>
              <a:t>While on the inner circle, engage in discussion. Remember this is not a debate. We are sharing and building on ideas.</a:t>
            </a:r>
          </a:p>
          <a:p>
            <a:pPr lvl="1"/>
            <a:r>
              <a:rPr lang="en-US" sz="2000" dirty="0"/>
              <a:t>While on the outer circle, record what kinds of “sayings” are happening</a:t>
            </a:r>
            <a:r>
              <a:rPr lang="en-US" sz="2000" dirty="0" smtClean="0"/>
              <a:t>.</a:t>
            </a:r>
            <a:endParaRPr lang="en-US" sz="2000" dirty="0"/>
          </a:p>
          <a:p>
            <a:pPr marL="0" lvl="0" indent="0">
              <a:buNone/>
            </a:pPr>
            <a:r>
              <a:rPr lang="en-US" sz="2000" dirty="0" smtClean="0"/>
              <a:t>4. Socratic </a:t>
            </a:r>
            <a:r>
              <a:rPr lang="en-US" sz="2000" dirty="0"/>
              <a:t>Reflection: On the continuum below. Record group IDEAS that relate to topics of individualism (importance of self-reliance) and collectivism (giving group survival priority over the individual). KEEP IN MIND: IDEAS CAN FALL SOMEWHERE INBETWEEN.</a:t>
            </a:r>
          </a:p>
          <a:p>
            <a:pPr marL="0" indent="0">
              <a:buNone/>
            </a:pPr>
            <a:endParaRPr lang="en-US" sz="2400" dirty="0" smtClean="0"/>
          </a:p>
        </p:txBody>
      </p:sp>
    </p:spTree>
    <p:extLst>
      <p:ext uri="{BB962C8B-B14F-4D97-AF65-F5344CB8AC3E}">
        <p14:creationId xmlns:p14="http://schemas.microsoft.com/office/powerpoint/2010/main" val="38116696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Friday</a:t>
            </a:r>
            <a:endParaRPr lang="en-US" dirty="0"/>
          </a:p>
        </p:txBody>
      </p:sp>
      <p:sp>
        <p:nvSpPr>
          <p:cNvPr id="3" name="Content Placeholder 2"/>
          <p:cNvSpPr>
            <a:spLocks noGrp="1"/>
          </p:cNvSpPr>
          <p:nvPr>
            <p:ph idx="1"/>
          </p:nvPr>
        </p:nvSpPr>
        <p:spPr/>
        <p:txBody>
          <a:bodyPr>
            <a:normAutofit/>
          </a:bodyPr>
          <a:lstStyle/>
          <a:p>
            <a:pPr marL="0" lvl="0" indent="0">
              <a:buNone/>
            </a:pPr>
            <a:r>
              <a:rPr lang="en-US" sz="2400" dirty="0" smtClean="0"/>
              <a:t>1. Read </a:t>
            </a:r>
            <a:r>
              <a:rPr lang="en-US" sz="2400" dirty="0"/>
              <a:t>Ch. 13 of </a:t>
            </a:r>
            <a:r>
              <a:rPr lang="en-US" sz="2400" i="1" dirty="0"/>
              <a:t>A Long Walk to Water</a:t>
            </a:r>
            <a:endParaRPr lang="en-US" sz="2400" dirty="0"/>
          </a:p>
          <a:p>
            <a:pPr marL="0" lvl="0" indent="0">
              <a:buNone/>
            </a:pPr>
            <a:r>
              <a:rPr lang="en-US" sz="2400" dirty="0" smtClean="0"/>
              <a:t>2. Answer </a:t>
            </a:r>
            <a:r>
              <a:rPr lang="en-US" sz="2400" dirty="0"/>
              <a:t>the prompt: Write an essay. </a:t>
            </a:r>
            <a:r>
              <a:rPr lang="en-US" sz="2400" b="1" dirty="0"/>
              <a:t>Argue whether community or individual is the greater resource for survival.</a:t>
            </a:r>
            <a:endParaRPr lang="en-US" sz="2400" dirty="0"/>
          </a:p>
          <a:p>
            <a:pPr marL="0" indent="0">
              <a:buNone/>
            </a:pPr>
            <a:endParaRPr lang="en-US" sz="2000" dirty="0" smtClean="0"/>
          </a:p>
        </p:txBody>
      </p:sp>
    </p:spTree>
    <p:extLst>
      <p:ext uri="{BB962C8B-B14F-4D97-AF65-F5344CB8AC3E}">
        <p14:creationId xmlns:p14="http://schemas.microsoft.com/office/powerpoint/2010/main" val="22332075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Monday</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You need a packet and pencil before class starts</a:t>
            </a:r>
          </a:p>
          <a:p>
            <a:pPr marL="342900" indent="-342900">
              <a:buAutoNum type="arabicPeriod"/>
            </a:pPr>
            <a:r>
              <a:rPr lang="en-US" sz="2400" dirty="0" smtClean="0"/>
              <a:t>Bell-ringer</a:t>
            </a:r>
            <a:endParaRPr lang="en-US" sz="2400" dirty="0"/>
          </a:p>
          <a:p>
            <a:pPr marL="342900" indent="-342900">
              <a:buAutoNum type="arabicPeriod"/>
            </a:pPr>
            <a:r>
              <a:rPr lang="en-US" dirty="0" smtClean="0"/>
              <a:t>Reading </a:t>
            </a:r>
            <a:r>
              <a:rPr lang="en-US" dirty="0"/>
              <a:t>of Ch. </a:t>
            </a:r>
            <a:r>
              <a:rPr lang="en-US" dirty="0" smtClean="0"/>
              <a:t>10</a:t>
            </a:r>
          </a:p>
          <a:p>
            <a:pPr marL="342900" indent="-342900">
              <a:buAutoNum type="arabicPeriod"/>
            </a:pPr>
            <a:r>
              <a:rPr lang="en-US" dirty="0" smtClean="0"/>
              <a:t>Create </a:t>
            </a:r>
            <a:r>
              <a:rPr lang="en-US" dirty="0"/>
              <a:t>a team comic of what has occurred so </a:t>
            </a:r>
            <a:r>
              <a:rPr lang="en-US" dirty="0" smtClean="0"/>
              <a:t>far</a:t>
            </a:r>
          </a:p>
          <a:p>
            <a:pPr marL="342900" indent="-342900">
              <a:buAutoNum type="arabicPeriod"/>
            </a:pPr>
            <a:r>
              <a:rPr lang="en-US" dirty="0" smtClean="0"/>
              <a:t>Theme study</a:t>
            </a:r>
          </a:p>
          <a:p>
            <a:pPr marL="342900" indent="-342900">
              <a:buAutoNum type="arabicPeriod"/>
            </a:pPr>
            <a:r>
              <a:rPr lang="en-US" dirty="0" smtClean="0"/>
              <a:t>RACE </a:t>
            </a:r>
            <a:r>
              <a:rPr lang="en-US" dirty="0"/>
              <a:t>Response: What is the primary theme of </a:t>
            </a:r>
            <a:r>
              <a:rPr lang="en-US" i="1" dirty="0"/>
              <a:t>A Long Walk to Water</a:t>
            </a:r>
            <a:r>
              <a:rPr lang="en-US" dirty="0"/>
              <a:t>? Use textual evidence to support your opinion.</a:t>
            </a:r>
          </a:p>
          <a:p>
            <a:pPr fontAlgn="base"/>
            <a:r>
              <a:rPr lang="en-US" dirty="0"/>
              <a:t>Introduction to HW (question generation)</a:t>
            </a:r>
          </a:p>
          <a:p>
            <a:r>
              <a:rPr lang="en-US" dirty="0"/>
              <a:t>Each day students need to read a different chapter at home and create a list of questions.</a:t>
            </a:r>
          </a:p>
        </p:txBody>
      </p:sp>
    </p:spTree>
    <p:extLst>
      <p:ext uri="{BB962C8B-B14F-4D97-AF65-F5344CB8AC3E}">
        <p14:creationId xmlns:p14="http://schemas.microsoft.com/office/powerpoint/2010/main" val="30268469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a:t>
            </a:r>
            <a:endParaRPr lang="en-US" dirty="0"/>
          </a:p>
        </p:txBody>
      </p:sp>
      <p:sp>
        <p:nvSpPr>
          <p:cNvPr id="3" name="Content Placeholder 2"/>
          <p:cNvSpPr>
            <a:spLocks noGrp="1"/>
          </p:cNvSpPr>
          <p:nvPr>
            <p:ph idx="1"/>
          </p:nvPr>
        </p:nvSpPr>
        <p:spPr/>
        <p:txBody>
          <a:bodyPr>
            <a:normAutofit/>
          </a:bodyPr>
          <a:lstStyle/>
          <a:p>
            <a:r>
              <a:rPr lang="en-US" sz="4000" dirty="0" smtClean="0"/>
              <a:t>A theme is a life lesson. </a:t>
            </a:r>
          </a:p>
          <a:p>
            <a:r>
              <a:rPr lang="en-US" sz="4000" dirty="0" smtClean="0"/>
              <a:t>Usually an action statement like “Don’t judge people to harshly”</a:t>
            </a:r>
            <a:endParaRPr lang="en-US" sz="4000" dirty="0"/>
          </a:p>
        </p:txBody>
      </p:sp>
    </p:spTree>
    <p:extLst>
      <p:ext uri="{BB962C8B-B14F-4D97-AF65-F5344CB8AC3E}">
        <p14:creationId xmlns:p14="http://schemas.microsoft.com/office/powerpoint/2010/main" val="37337908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t>
            </a:r>
            <a:r>
              <a:rPr lang="en-US" dirty="0"/>
              <a:t>is Ms. Kate’s Expectation in class?</a:t>
            </a:r>
            <a:br>
              <a:rPr lang="en-US" dirty="0"/>
            </a:br>
            <a:endParaRPr lang="en-US" dirty="0"/>
          </a:p>
        </p:txBody>
      </p:sp>
      <p:sp>
        <p:nvSpPr>
          <p:cNvPr id="3" name="Content Placeholder 2"/>
          <p:cNvSpPr>
            <a:spLocks noGrp="1"/>
          </p:cNvSpPr>
          <p:nvPr>
            <p:ph idx="1"/>
          </p:nvPr>
        </p:nvSpPr>
        <p:spPr/>
        <p:txBody>
          <a:bodyPr>
            <a:normAutofit/>
          </a:bodyPr>
          <a:lstStyle/>
          <a:p>
            <a:r>
              <a:rPr lang="en-US" sz="3200" dirty="0" smtClean="0"/>
              <a:t>We will be respectful to all people and our place of learning</a:t>
            </a:r>
            <a:endParaRPr lang="en-US" sz="3200" dirty="0"/>
          </a:p>
        </p:txBody>
      </p:sp>
    </p:spTree>
    <p:extLst>
      <p:ext uri="{BB962C8B-B14F-4D97-AF65-F5344CB8AC3E}">
        <p14:creationId xmlns:p14="http://schemas.microsoft.com/office/powerpoint/2010/main" val="17761864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What </a:t>
            </a:r>
            <a:r>
              <a:rPr lang="en-US" dirty="0"/>
              <a:t>are our procedures to make sure we meet this expectation?</a:t>
            </a:r>
          </a:p>
        </p:txBody>
      </p:sp>
      <p:sp>
        <p:nvSpPr>
          <p:cNvPr id="3" name="Content Placeholder 2"/>
          <p:cNvSpPr>
            <a:spLocks noGrp="1"/>
          </p:cNvSpPr>
          <p:nvPr>
            <p:ph idx="1"/>
          </p:nvPr>
        </p:nvSpPr>
        <p:spPr/>
        <p:txBody>
          <a:bodyPr>
            <a:noAutofit/>
          </a:bodyPr>
          <a:lstStyle/>
          <a:p>
            <a:pPr lvl="0"/>
            <a:r>
              <a:rPr lang="en-US" sz="2000" dirty="0"/>
              <a:t>At the start </a:t>
            </a:r>
            <a:r>
              <a:rPr lang="en-US" sz="2000" dirty="0" smtClean="0"/>
              <a:t>of class</a:t>
            </a:r>
            <a:r>
              <a:rPr lang="en-US" sz="2000" dirty="0"/>
              <a:t>…. </a:t>
            </a:r>
            <a:endParaRPr lang="en-US" sz="2000" dirty="0" smtClean="0"/>
          </a:p>
          <a:p>
            <a:pPr lvl="1"/>
            <a:r>
              <a:rPr lang="en-US" sz="2000" dirty="0" smtClean="0"/>
              <a:t>Walk into the classroom calmly and keep our hands  to ourselves.</a:t>
            </a:r>
          </a:p>
          <a:p>
            <a:pPr lvl="1"/>
            <a:r>
              <a:rPr lang="en-US" sz="2000" dirty="0" smtClean="0"/>
              <a:t>Sit properly in your desk with all of the appropriate materials (pencils out)</a:t>
            </a:r>
          </a:p>
          <a:p>
            <a:pPr marL="274320" lvl="1" indent="0">
              <a:buNone/>
            </a:pPr>
            <a:endParaRPr lang="en-US" sz="2000" dirty="0"/>
          </a:p>
          <a:p>
            <a:pPr marL="274320" lvl="1" indent="0">
              <a:buNone/>
            </a:pPr>
            <a:r>
              <a:rPr lang="en-US" sz="2000" dirty="0" smtClean="0"/>
              <a:t>In </a:t>
            </a:r>
            <a:r>
              <a:rPr lang="en-US" sz="2000" dirty="0"/>
              <a:t>the middle of class, what kinds of activities will we do? </a:t>
            </a:r>
            <a:endParaRPr lang="en-US" sz="2000" dirty="0" smtClean="0"/>
          </a:p>
          <a:p>
            <a:pPr lvl="1"/>
            <a:r>
              <a:rPr lang="en-US" sz="2000" dirty="0" smtClean="0"/>
              <a:t>Independent</a:t>
            </a:r>
          </a:p>
          <a:p>
            <a:pPr lvl="1"/>
            <a:r>
              <a:rPr lang="en-US" sz="2000" dirty="0" smtClean="0"/>
              <a:t>Small Group</a:t>
            </a:r>
          </a:p>
          <a:p>
            <a:pPr lvl="1"/>
            <a:r>
              <a:rPr lang="en-US" sz="2000" dirty="0" smtClean="0"/>
              <a:t>Big Group</a:t>
            </a:r>
          </a:p>
          <a:p>
            <a:pPr lvl="1"/>
            <a:endParaRPr lang="en-US" sz="2000" dirty="0" smtClean="0"/>
          </a:p>
          <a:p>
            <a:pPr lvl="0"/>
            <a:r>
              <a:rPr lang="en-US" sz="2000" dirty="0" smtClean="0"/>
              <a:t>At </a:t>
            </a:r>
            <a:r>
              <a:rPr lang="en-US" sz="2000" dirty="0"/>
              <a:t>the end of class? </a:t>
            </a:r>
            <a:endParaRPr lang="en-US" sz="2000" dirty="0" smtClean="0"/>
          </a:p>
          <a:p>
            <a:pPr lvl="1"/>
            <a:r>
              <a:rPr lang="en-US" sz="2000" dirty="0" smtClean="0"/>
              <a:t>At the signal, turn faces and body toward teacher</a:t>
            </a:r>
          </a:p>
          <a:p>
            <a:pPr lvl="1"/>
            <a:r>
              <a:rPr lang="en-US" sz="2000" dirty="0" smtClean="0"/>
              <a:t>Organize spaces quietly and raise hands when ready to go</a:t>
            </a:r>
            <a:endParaRPr lang="en-US" sz="2000" dirty="0"/>
          </a:p>
        </p:txBody>
      </p:sp>
    </p:spTree>
    <p:extLst>
      <p:ext uri="{BB962C8B-B14F-4D97-AF65-F5344CB8AC3E}">
        <p14:creationId xmlns:p14="http://schemas.microsoft.com/office/powerpoint/2010/main" val="34741234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Independent Procedures</a:t>
            </a:r>
            <a:endParaRPr lang="en-US" dirty="0"/>
          </a:p>
        </p:txBody>
      </p:sp>
      <p:sp>
        <p:nvSpPr>
          <p:cNvPr id="3" name="Content Placeholder 2"/>
          <p:cNvSpPr>
            <a:spLocks noGrp="1"/>
          </p:cNvSpPr>
          <p:nvPr>
            <p:ph idx="1"/>
          </p:nvPr>
        </p:nvSpPr>
        <p:spPr/>
        <p:txBody>
          <a:bodyPr/>
          <a:lstStyle/>
          <a:p>
            <a:r>
              <a:rPr lang="en-US" dirty="0" smtClean="0"/>
              <a:t>Stay seated unless permission given</a:t>
            </a:r>
          </a:p>
          <a:p>
            <a:r>
              <a:rPr lang="en-US" dirty="0" smtClean="0"/>
              <a:t>If teacher is helping another, wait patiently with hand raised (wave your arms like you are drowning if necessary)</a:t>
            </a:r>
          </a:p>
          <a:p>
            <a:r>
              <a:rPr lang="en-US" dirty="0" smtClean="0"/>
              <a:t>We are quiet and respect others’ personal space</a:t>
            </a:r>
          </a:p>
        </p:txBody>
      </p:sp>
    </p:spTree>
    <p:extLst>
      <p:ext uri="{BB962C8B-B14F-4D97-AF65-F5344CB8AC3E}">
        <p14:creationId xmlns:p14="http://schemas.microsoft.com/office/powerpoint/2010/main" val="38840352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Small Group</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Manager—</a:t>
            </a:r>
            <a:r>
              <a:rPr lang="en-US" dirty="0"/>
              <a:t>Keep group members on task and following directions. Ensure group norms are followed. </a:t>
            </a:r>
            <a:r>
              <a:rPr lang="en-US" i="1" dirty="0"/>
              <a:t>Leadership skills.</a:t>
            </a:r>
            <a:endParaRPr lang="en-US" dirty="0"/>
          </a:p>
          <a:p>
            <a:r>
              <a:rPr lang="en-US" dirty="0" smtClean="0"/>
              <a:t> </a:t>
            </a:r>
            <a:r>
              <a:rPr lang="en-US" b="1" dirty="0"/>
              <a:t>Composer</a:t>
            </a:r>
            <a:r>
              <a:rPr lang="en-US" dirty="0"/>
              <a:t>—Make sure discussion moves at an efficient pace for the entire time. Help remind students to use their sentence stems for discussion. </a:t>
            </a:r>
            <a:r>
              <a:rPr lang="en-US" i="1" dirty="0"/>
              <a:t>Responsible and attentive. </a:t>
            </a:r>
            <a:endParaRPr lang="en-US" dirty="0"/>
          </a:p>
          <a:p>
            <a:r>
              <a:rPr lang="en-US" b="1" dirty="0" smtClean="0"/>
              <a:t>Challenger</a:t>
            </a:r>
            <a:r>
              <a:rPr lang="en-US" dirty="0" smtClean="0"/>
              <a:t>—Find </a:t>
            </a:r>
            <a:r>
              <a:rPr lang="en-US" dirty="0"/>
              <a:t>the counterclaim to group discussion and arguments. </a:t>
            </a:r>
            <a:r>
              <a:rPr lang="en-US" i="1" dirty="0"/>
              <a:t>Creative thinker. </a:t>
            </a:r>
            <a:endParaRPr lang="en-US" dirty="0"/>
          </a:p>
          <a:p>
            <a:r>
              <a:rPr lang="en-US" dirty="0" smtClean="0"/>
              <a:t> </a:t>
            </a:r>
            <a:r>
              <a:rPr lang="en-US" b="1" dirty="0"/>
              <a:t>Illuminator</a:t>
            </a:r>
            <a:r>
              <a:rPr lang="en-US" dirty="0"/>
              <a:t>—”Light” the text. Bring the group to the text for relevant quotes or key vocabulary. </a:t>
            </a:r>
            <a:r>
              <a:rPr lang="en-US" i="1" dirty="0"/>
              <a:t>Thoughtful and meticulous. </a:t>
            </a:r>
            <a:endParaRPr lang="en-US" i="1" dirty="0" smtClean="0"/>
          </a:p>
          <a:p>
            <a:pPr marL="0" indent="0">
              <a:buNone/>
            </a:pPr>
            <a:endParaRPr lang="en-US" i="1" dirty="0"/>
          </a:p>
          <a:p>
            <a:pPr marL="0" indent="0">
              <a:buNone/>
            </a:pPr>
            <a:r>
              <a:rPr lang="en-US" i="1" dirty="0" smtClean="0"/>
              <a:t>~ Avoid talking over each other</a:t>
            </a:r>
          </a:p>
          <a:p>
            <a:pPr marL="0" indent="0">
              <a:buNone/>
            </a:pPr>
            <a:r>
              <a:rPr lang="en-US" i="1" dirty="0" smtClean="0"/>
              <a:t>~ Stay seated</a:t>
            </a:r>
          </a:p>
          <a:p>
            <a:pPr marL="0" indent="0">
              <a:buNone/>
            </a:pPr>
            <a:r>
              <a:rPr lang="en-US" i="1" dirty="0" smtClean="0"/>
              <a:t>~ Respect personal space, belongings, and ideas</a:t>
            </a:r>
          </a:p>
          <a:p>
            <a:pPr marL="0" indent="0">
              <a:buNone/>
            </a:pPr>
            <a:r>
              <a:rPr lang="en-US" i="1" dirty="0" smtClean="0"/>
              <a:t>~ Treat each suggestion/idea as a gift and add to it (don’t dismiss any ideas).</a:t>
            </a:r>
            <a:endParaRPr lang="en-US" dirty="0"/>
          </a:p>
          <a:p>
            <a:endParaRPr lang="en-US" dirty="0"/>
          </a:p>
        </p:txBody>
      </p:sp>
    </p:spTree>
    <p:extLst>
      <p:ext uri="{BB962C8B-B14F-4D97-AF65-F5344CB8AC3E}">
        <p14:creationId xmlns:p14="http://schemas.microsoft.com/office/powerpoint/2010/main" val="1108355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Group</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Stay seated at all </a:t>
            </a:r>
            <a:r>
              <a:rPr lang="en-US" dirty="0" err="1" smtClean="0"/>
              <a:t>tmes</a:t>
            </a:r>
            <a:endParaRPr lang="en-US" dirty="0" smtClean="0"/>
          </a:p>
          <a:p>
            <a:pPr>
              <a:buFont typeface="Arial" panose="020B0604020202020204" pitchFamily="34" charset="0"/>
              <a:buChar char="•"/>
            </a:pPr>
            <a:r>
              <a:rPr lang="en-US" dirty="0" smtClean="0"/>
              <a:t>Signal that you are listening by quietly looking at speaker and remaining seated.</a:t>
            </a:r>
          </a:p>
          <a:p>
            <a:pPr>
              <a:buFont typeface="Arial" panose="020B0604020202020204" pitchFamily="34" charset="0"/>
              <a:buChar char="•"/>
            </a:pPr>
            <a:r>
              <a:rPr lang="en-US" dirty="0" smtClean="0"/>
              <a:t>Raise your hand for your turn to talk</a:t>
            </a:r>
          </a:p>
          <a:p>
            <a:pPr>
              <a:buFont typeface="Arial" panose="020B0604020202020204" pitchFamily="34" charset="0"/>
              <a:buChar char="•"/>
            </a:pPr>
            <a:r>
              <a:rPr lang="en-US" dirty="0" smtClean="0"/>
              <a:t>Treat each comment as a gift and add to it (don’t dismiss or repeat what another person has said).</a:t>
            </a:r>
          </a:p>
        </p:txBody>
      </p:sp>
    </p:spTree>
    <p:extLst>
      <p:ext uri="{BB962C8B-B14F-4D97-AF65-F5344CB8AC3E}">
        <p14:creationId xmlns:p14="http://schemas.microsoft.com/office/powerpoint/2010/main" val="1586580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Tuesday</a:t>
            </a:r>
            <a:endParaRPr lang="en-US" dirty="0"/>
          </a:p>
        </p:txBody>
      </p:sp>
      <p:sp>
        <p:nvSpPr>
          <p:cNvPr id="7" name="Rectangle 2"/>
          <p:cNvSpPr>
            <a:spLocks noChangeArrowheads="1"/>
          </p:cNvSpPr>
          <p:nvPr/>
        </p:nvSpPr>
        <p:spPr bwMode="auto">
          <a:xfrm>
            <a:off x="793377" y="2131291"/>
            <a:ext cx="9369526"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tabLst/>
            </a:pPr>
            <a:r>
              <a:rPr kumimoji="0" lang="en-US" altLang="en-US" b="0" i="0" u="none" strike="noStrike" cap="none" normalizeH="0" baseline="0" dirty="0" smtClean="0">
                <a:ln>
                  <a:noFill/>
                </a:ln>
                <a:solidFill>
                  <a:schemeClr val="tx1"/>
                </a:solidFill>
                <a:effectLst/>
                <a:latin typeface="+mn-lt"/>
                <a:ea typeface="Calibri" panose="020F0502020204030204" pitchFamily="34" charset="0"/>
                <a:cs typeface="Times New Roman" panose="02020603050405020304" pitchFamily="18" charset="0"/>
              </a:rPr>
              <a:t>As we interpret our article, “A Normal but Powerful Girl,” by NPR, make sure you follow the steps (to ensure your understanding)</a:t>
            </a:r>
            <a:endParaRPr kumimoji="0" lang="en-US" altLang="en-US"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chemeClr val="tx1"/>
                </a:solidFill>
                <a:effectLst/>
                <a:latin typeface="+mn-lt"/>
                <a:ea typeface="Calibri" panose="020F0502020204030204" pitchFamily="34" charset="0"/>
                <a:cs typeface="Times New Roman" panose="02020603050405020304" pitchFamily="18" charset="0"/>
              </a:rPr>
              <a:t>STEP 1: SHOW NO FEAR</a:t>
            </a:r>
            <a:endParaRPr kumimoji="0" lang="en-US" altLang="en-US"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smtClean="0">
                <a:ln>
                  <a:noFill/>
                </a:ln>
                <a:solidFill>
                  <a:schemeClr val="tx1"/>
                </a:solidFill>
                <a:effectLst/>
                <a:latin typeface="+mn-lt"/>
                <a:ea typeface="Calibri" panose="020F0502020204030204" pitchFamily="34" charset="0"/>
                <a:cs typeface="Times New Roman" panose="02020603050405020304" pitchFamily="18" charset="0"/>
              </a:rPr>
              <a:t>YOU ARE A BOSS</a:t>
            </a:r>
            <a:endParaRPr kumimoji="0" lang="en-US" altLang="en-US"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chemeClr val="tx1"/>
                </a:solidFill>
                <a:effectLst/>
                <a:latin typeface="+mn-lt"/>
                <a:ea typeface="Calibri" panose="020F0502020204030204" pitchFamily="34" charset="0"/>
                <a:cs typeface="Times New Roman" panose="02020603050405020304" pitchFamily="18" charset="0"/>
              </a:rPr>
              <a:t>STEP 2: READ THE TITLE AND STOP</a:t>
            </a:r>
            <a:endParaRPr kumimoji="0" lang="en-US" altLang="en-US"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tabLst/>
            </a:pPr>
            <a:r>
              <a:rPr lang="en-US" altLang="en-US" dirty="0" smtClean="0">
                <a:latin typeface="+mn-lt"/>
                <a:ea typeface="Calibri" panose="020F0502020204030204" pitchFamily="34" charset="0"/>
                <a:cs typeface="Times New Roman" panose="02020603050405020304" pitchFamily="18" charset="0"/>
              </a:rPr>
              <a:t>S</a:t>
            </a:r>
            <a:r>
              <a:rPr kumimoji="0" lang="en-US" altLang="en-US" b="0" i="0" u="none" strike="noStrike" cap="none" normalizeH="0" baseline="0" dirty="0" smtClean="0">
                <a:ln>
                  <a:noFill/>
                </a:ln>
                <a:solidFill>
                  <a:schemeClr val="tx1"/>
                </a:solidFill>
                <a:effectLst/>
                <a:latin typeface="+mn-lt"/>
                <a:ea typeface="Calibri" panose="020F0502020204030204" pitchFamily="34" charset="0"/>
                <a:cs typeface="Times New Roman" panose="02020603050405020304" pitchFamily="18" charset="0"/>
              </a:rPr>
              <a:t>TEP 3: START READING THE ARTICLE AND SEPARATE IT INTO SECTIONS</a:t>
            </a:r>
            <a:endParaRPr kumimoji="0" lang="en-US" altLang="en-US"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smtClean="0">
                <a:ln>
                  <a:noFill/>
                </a:ln>
                <a:solidFill>
                  <a:schemeClr val="tx1"/>
                </a:solidFill>
                <a:effectLst/>
                <a:latin typeface="+mn-lt"/>
                <a:ea typeface="Calibri" panose="020F0502020204030204" pitchFamily="34" charset="0"/>
                <a:cs typeface="Times New Roman" panose="02020603050405020304" pitchFamily="18" charset="0"/>
              </a:rPr>
              <a:t>What is the central idea of this article?</a:t>
            </a:r>
          </a:p>
          <a:p>
            <a:pPr marL="0" marR="0" lvl="0" indent="0" algn="l" defTabSz="914400" rtl="0" eaLnBrk="0" fontAlgn="base" latinLnBrk="0" hangingPunct="0">
              <a:lnSpc>
                <a:spcPct val="100000"/>
              </a:lnSpc>
              <a:spcBef>
                <a:spcPct val="0"/>
              </a:spcBef>
              <a:spcAft>
                <a:spcPct val="0"/>
              </a:spcAft>
              <a:buClrTx/>
              <a:buSzTx/>
              <a:tabLst/>
            </a:pPr>
            <a:r>
              <a:rPr kumimoji="0" lang="en-US" altLang="en-US" b="0" i="0" u="none" strike="noStrike" cap="none" normalizeH="0" baseline="0" dirty="0" smtClean="0">
                <a:ln>
                  <a:noFill/>
                </a:ln>
                <a:solidFill>
                  <a:schemeClr val="tx1"/>
                </a:solidFill>
                <a:effectLst/>
                <a:latin typeface="+mn-lt"/>
                <a:ea typeface="Calibri" panose="020F0502020204030204" pitchFamily="34" charset="0"/>
                <a:cs typeface="Times New Roman" panose="02020603050405020304" pitchFamily="18" charset="0"/>
              </a:rPr>
              <a:t>STEP 4: What is the most important sentence</a:t>
            </a:r>
            <a:endParaRPr kumimoji="0" lang="en-US" altLang="en-US"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chemeClr val="tx1"/>
                </a:solidFill>
                <a:effectLst/>
                <a:latin typeface="+mn-lt"/>
                <a:ea typeface="Calibri" panose="020F0502020204030204" pitchFamily="34" charset="0"/>
                <a:cs typeface="Times New Roman" panose="02020603050405020304" pitchFamily="18" charset="0"/>
              </a:rPr>
              <a:t>STEP 5: USE A DICTIONARY TO LOOK UP WORDS I </a:t>
            </a:r>
            <a:endParaRPr kumimoji="0" lang="en-US" altLang="en-US"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chemeClr val="tx1"/>
                </a:solidFill>
                <a:effectLst/>
                <a:latin typeface="+mn-lt"/>
                <a:ea typeface="Calibri" panose="020F0502020204030204" pitchFamily="34" charset="0"/>
                <a:cs typeface="Times New Roman" panose="02020603050405020304" pitchFamily="18" charset="0"/>
              </a:rPr>
              <a:t>              DON’T KNOW</a:t>
            </a:r>
            <a:endParaRPr kumimoji="0" lang="en-US" altLang="en-US"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chemeClr val="tx1"/>
                </a:solidFill>
                <a:effectLst/>
                <a:latin typeface="+mn-lt"/>
                <a:ea typeface="Calibri" panose="020F0502020204030204" pitchFamily="34" charset="0"/>
                <a:cs typeface="Times New Roman" panose="02020603050405020304" pitchFamily="18" charset="0"/>
              </a:rPr>
              <a:t>6. IDENTIFY THE AUTHOR</a:t>
            </a:r>
            <a:endParaRPr kumimoji="0" lang="en-US" altLang="en-US"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tabLst/>
            </a:pPr>
            <a:r>
              <a:rPr kumimoji="0" lang="en-US" altLang="en-US" b="0" i="0" u="none" strike="noStrike" cap="none" normalizeH="0" baseline="0" dirty="0" smtClean="0">
                <a:ln>
                  <a:noFill/>
                </a:ln>
                <a:solidFill>
                  <a:schemeClr val="tx1"/>
                </a:solidFill>
                <a:effectLst/>
                <a:latin typeface="+mn-lt"/>
                <a:ea typeface="Calibri" panose="020F0502020204030204" pitchFamily="34" charset="0"/>
                <a:cs typeface="Times New Roman" panose="02020603050405020304" pitchFamily="18" charset="0"/>
              </a:rPr>
              <a:t>7. Who does Malala have more in common with; </a:t>
            </a:r>
            <a:r>
              <a:rPr kumimoji="0" lang="en-US" altLang="en-US" b="0" i="0" u="none" strike="noStrike" cap="none" normalizeH="0" baseline="0" dirty="0" err="1" smtClean="0">
                <a:ln>
                  <a:noFill/>
                </a:ln>
                <a:solidFill>
                  <a:schemeClr val="tx1"/>
                </a:solidFill>
                <a:effectLst/>
                <a:latin typeface="+mn-lt"/>
                <a:ea typeface="Calibri" panose="020F0502020204030204" pitchFamily="34" charset="0"/>
                <a:cs typeface="Times New Roman" panose="02020603050405020304" pitchFamily="18" charset="0"/>
              </a:rPr>
              <a:t>Salva</a:t>
            </a:r>
            <a:r>
              <a:rPr kumimoji="0" lang="en-US" altLang="en-US" b="0" i="0" u="none" strike="noStrike" cap="none" normalizeH="0" baseline="0" dirty="0" smtClean="0">
                <a:ln>
                  <a:noFill/>
                </a:ln>
                <a:solidFill>
                  <a:schemeClr val="tx1"/>
                </a:solidFill>
                <a:effectLst/>
                <a:latin typeface="+mn-lt"/>
                <a:ea typeface="Calibri" panose="020F0502020204030204" pitchFamily="34" charset="0"/>
                <a:cs typeface="Times New Roman" panose="02020603050405020304" pitchFamily="18" charset="0"/>
              </a:rPr>
              <a:t> or Nya? Provide textual evidence to support your opinion.</a:t>
            </a:r>
            <a:endParaRPr kumimoji="0" lang="en-US" altLang="en-US" b="0" i="0" u="none" strike="noStrike" cap="none" normalizeH="0" baseline="0" dirty="0" smtClean="0">
              <a:ln>
                <a:noFill/>
              </a:ln>
              <a:solidFill>
                <a:schemeClr val="tx1"/>
              </a:solidFill>
              <a:effectLst/>
              <a:latin typeface="+mn-lt"/>
            </a:endParaRPr>
          </a:p>
        </p:txBody>
      </p:sp>
    </p:spTree>
    <p:extLst>
      <p:ext uri="{BB962C8B-B14F-4D97-AF65-F5344CB8AC3E}">
        <p14:creationId xmlns:p14="http://schemas.microsoft.com/office/powerpoint/2010/main" val="21473244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147</TotalTime>
  <Words>840</Words>
  <Application>Microsoft Office PowerPoint</Application>
  <PresentationFormat>Widescreen</PresentationFormat>
  <Paragraphs>86</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Century Gothic</vt:lpstr>
      <vt:lpstr>Garamond</vt:lpstr>
      <vt:lpstr>Times New Roman</vt:lpstr>
      <vt:lpstr>Savon</vt:lpstr>
      <vt:lpstr>Week 4</vt:lpstr>
      <vt:lpstr>Monday</vt:lpstr>
      <vt:lpstr>Theme</vt:lpstr>
      <vt:lpstr>What is Ms. Kate’s Expectation in class? </vt:lpstr>
      <vt:lpstr>What are our procedures to make sure we meet this expectation?</vt:lpstr>
      <vt:lpstr>Independent Procedures</vt:lpstr>
      <vt:lpstr>Small Group</vt:lpstr>
      <vt:lpstr>Big Group</vt:lpstr>
      <vt:lpstr>Tuesday</vt:lpstr>
      <vt:lpstr>Wednesday</vt:lpstr>
      <vt:lpstr>1.Tomorrow</vt:lpstr>
      <vt:lpstr>2. What is Socratic seminar</vt:lpstr>
      <vt:lpstr>Thursday</vt:lpstr>
      <vt:lpstr>Friday</vt:lpstr>
    </vt:vector>
  </TitlesOfParts>
  <Company>Metro Nashville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4</dc:title>
  <dc:creator>Kelleher, Kaitlyn A</dc:creator>
  <cp:lastModifiedBy>Kelleher, Kaitlyn A</cp:lastModifiedBy>
  <cp:revision>8</cp:revision>
  <dcterms:created xsi:type="dcterms:W3CDTF">2020-01-26T17:46:45Z</dcterms:created>
  <dcterms:modified xsi:type="dcterms:W3CDTF">2020-01-28T20:21:23Z</dcterms:modified>
</cp:coreProperties>
</file>