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8" r:id="rId9"/>
    <p:sldId id="269" r:id="rId10"/>
    <p:sldId id="270" r:id="rId11"/>
    <p:sldId id="271" r:id="rId12"/>
    <p:sldId id="272" r:id="rId13"/>
    <p:sldId id="273" r:id="rId14"/>
    <p:sldId id="264" r:id="rId15"/>
    <p:sldId id="265" r:id="rId16"/>
    <p:sldId id="266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DDA51639-B2D6-4652-B8C3-1B4C224A7BAF}" type="datetimeFigureOut">
              <a:rPr lang="en-US" dirty="0"/>
              <a:t>1/21/2020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A6AA8-A04B-4104-9AE2-BD48D340E27F}" type="datetimeFigureOut">
              <a:rPr lang="en-US" dirty="0"/>
              <a:t>1/21/2020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0BF79-FAC6-4A96-8DE1-F7B82E2E1652}" type="datetimeFigureOut">
              <a:rPr lang="en-US" dirty="0"/>
              <a:t>1/21/2020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F5DD9-2C52-442D-92E2-8072C0C3D7CD}" type="datetimeFigureOut">
              <a:rPr lang="en-US" dirty="0"/>
              <a:t>1/21/2020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C44961B7-6B89-48AB-966F-622E2788EECC}" type="datetimeFigureOut">
              <a:rPr lang="en-US" dirty="0"/>
              <a:t>1/21/2020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D6FB-79CC-4683-A046-BBE785BA1BED}" type="datetimeFigureOut">
              <a:rPr lang="en-US" dirty="0"/>
              <a:t>1/21/2020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B3E8-48F1-4B23-8498-D8A04A81EC9C}" type="datetimeFigureOut">
              <a:rPr lang="en-US" dirty="0"/>
              <a:t>1/21/2020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0D90-AA62-404D-A741-635B4370F9CB}" type="datetimeFigureOut">
              <a:rPr lang="en-US" dirty="0"/>
              <a:t>1/21/2020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02E4-6836-46D1-9DBB-3C27C0DD3A89}" type="datetimeFigureOut">
              <a:rPr lang="en-US" dirty="0"/>
              <a:t>1/21/2020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131DD-A141-4471-BCF9-C6073EDD7E20}" type="datetimeFigureOut">
              <a:rPr lang="en-US" dirty="0"/>
              <a:t>1/21/2020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AB334A90-EB03-42F3-8859-2C2B2724C058}" type="datetimeFigureOut">
              <a:rPr lang="en-US" dirty="0"/>
              <a:t>1/21/2020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BC48EC7-AF6A-48D3-8284-14BACBEBDD84}" type="datetimeFigureOut">
              <a:rPr lang="en-US" dirty="0"/>
              <a:t>1/21/2020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Week </a:t>
            </a:r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2020 Language Arts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8897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5. Guided Notes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b="1" dirty="0" smtClean="0"/>
              <a:t>Claim = Your opinion</a:t>
            </a:r>
          </a:p>
          <a:p>
            <a:pPr marL="0" indent="0">
              <a:buNone/>
            </a:pPr>
            <a:endParaRPr lang="en-US" sz="4000" b="1" dirty="0" smtClean="0"/>
          </a:p>
          <a:p>
            <a:pPr marL="0" indent="0">
              <a:buNone/>
            </a:pPr>
            <a:r>
              <a:rPr lang="en-US" sz="4000" b="1" dirty="0" smtClean="0"/>
              <a:t>Reasoning = Your 3 reasons summarized</a:t>
            </a:r>
          </a:p>
          <a:p>
            <a:pPr marL="0" indent="0">
              <a:buNone/>
            </a:pP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23383737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5. Guided Notes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b="1" dirty="0" smtClean="0"/>
              <a:t>Claim + Reasoning = Argument Thesis</a:t>
            </a:r>
          </a:p>
          <a:p>
            <a:pPr marL="0" indent="0">
              <a:buNone/>
            </a:pPr>
            <a:endParaRPr lang="en-US" sz="4000" b="1" dirty="0" smtClean="0"/>
          </a:p>
          <a:p>
            <a:pPr marL="0" indent="0">
              <a:buNone/>
            </a:pPr>
            <a:r>
              <a:rPr lang="en-US" sz="4000" b="1" dirty="0" smtClean="0"/>
              <a:t>Evidence (supports thesis) = Facts, statistics, historical examples, personal anecdotes/stories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38431569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5. Guided Notes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1074" y="1645920"/>
            <a:ext cx="10694126" cy="43891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There are three types of evidence that can support a thesis. They include.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4000" b="1" dirty="0" smtClean="0"/>
              <a:t>Pathos = appeal to emotions/imagination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4000" b="1" dirty="0" smtClean="0"/>
              <a:t>Logos = appeal to logic with facts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4000" b="1" dirty="0" smtClean="0"/>
              <a:t>Ethos = making something seem credible 		with celebrities or expert opinions.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12165432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Exit Ticket: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Read the next chapter of </a:t>
            </a:r>
            <a:r>
              <a:rPr lang="en-US" sz="3600" i="1" dirty="0" smtClean="0"/>
              <a:t>A Long Walk to Water</a:t>
            </a:r>
            <a:r>
              <a:rPr lang="en-US" sz="3600" dirty="0" smtClean="0"/>
              <a:t>, then write an argumentative thesis (claim and reasoning), in which you argue which character, Nya or </a:t>
            </a:r>
            <a:r>
              <a:rPr lang="en-US" sz="3600" dirty="0" err="1" smtClean="0"/>
              <a:t>Salva</a:t>
            </a:r>
            <a:r>
              <a:rPr lang="en-US" sz="3600" dirty="0" smtClean="0"/>
              <a:t>, has a bigger obstacle to overcome.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0644711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Wednes</a:t>
            </a:r>
            <a:r>
              <a:rPr lang="en-US" dirty="0" smtClean="0"/>
              <a:t>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1. Bell Ringer = </a:t>
            </a:r>
            <a:r>
              <a:rPr lang="en-US" sz="2400" dirty="0" smtClean="0"/>
              <a:t>What is an argument?</a:t>
            </a: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2. </a:t>
            </a:r>
            <a:r>
              <a:rPr lang="en-US" sz="2400" dirty="0" smtClean="0"/>
              <a:t>Different types of evidence</a:t>
            </a:r>
            <a:endParaRPr lang="en-US" sz="2400" dirty="0"/>
          </a:p>
          <a:p>
            <a:pPr marL="0" indent="0">
              <a:buNone/>
            </a:pPr>
            <a:r>
              <a:rPr lang="en-US" sz="2400" dirty="0"/>
              <a:t>3</a:t>
            </a:r>
            <a:r>
              <a:rPr lang="en-US" sz="2400" dirty="0" smtClean="0"/>
              <a:t>. </a:t>
            </a:r>
            <a:r>
              <a:rPr lang="en-US" sz="2400" dirty="0" smtClean="0"/>
              <a:t>Matching types of evidence to ethos, pathos, logos</a:t>
            </a:r>
            <a:endParaRPr lang="en-US" sz="2400" dirty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Exit </a:t>
            </a:r>
            <a:r>
              <a:rPr lang="en-US" sz="2400" dirty="0" smtClean="0"/>
              <a:t>Ticket: Read the next chapter of A Long Walk to Water. As you read, use the chart to list out different types of information.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949593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Thur</a:t>
            </a:r>
            <a:r>
              <a:rPr lang="en-US" dirty="0" smtClean="0"/>
              <a:t>sday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en-US" sz="2400" dirty="0" smtClean="0"/>
              <a:t>Bell Ringer = </a:t>
            </a:r>
            <a:r>
              <a:rPr lang="en-US" dirty="0" smtClean="0"/>
              <a:t>What is ethos, logos, and pathos</a:t>
            </a:r>
          </a:p>
          <a:p>
            <a:pPr marL="457200" indent="-457200">
              <a:buAutoNum type="arabicPeriod"/>
            </a:pPr>
            <a:r>
              <a:rPr lang="en-US" sz="2400" dirty="0" smtClean="0"/>
              <a:t>Menu options related to important vocabulary in A Long Walk to Water</a:t>
            </a:r>
          </a:p>
          <a:p>
            <a:pPr marL="457200" indent="-457200">
              <a:buAutoNum type="arabicPeriod"/>
            </a:pPr>
            <a:r>
              <a:rPr lang="en-US" sz="2400" dirty="0" smtClean="0"/>
              <a:t>Read the next chapter</a:t>
            </a:r>
            <a:endParaRPr lang="en-US" sz="2400" dirty="0"/>
          </a:p>
          <a:p>
            <a:pPr marL="457200" indent="-457200">
              <a:buAutoNum type="arabicPeriod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536531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Friday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en-US" sz="2400" dirty="0" smtClean="0"/>
              <a:t>Bell Ringer: </a:t>
            </a:r>
            <a:r>
              <a:rPr lang="en-US" sz="2400" dirty="0" smtClean="0"/>
              <a:t>Reading of A Long Walk to Water</a:t>
            </a:r>
          </a:p>
          <a:p>
            <a:pPr marL="457200" indent="-457200">
              <a:buAutoNum type="arabicPeriod"/>
            </a:pPr>
            <a:r>
              <a:rPr lang="en-US" sz="2400" dirty="0" smtClean="0"/>
              <a:t>Long Walk to Water Test 2</a:t>
            </a:r>
          </a:p>
          <a:p>
            <a:pPr marL="457200" indent="-457200">
              <a:buAutoNum type="arabicPeriod"/>
            </a:pPr>
            <a:r>
              <a:rPr lang="en-US" sz="2400" dirty="0" smtClean="0"/>
              <a:t>Argumentative Writing Practice: Which character, Nya or </a:t>
            </a:r>
            <a:r>
              <a:rPr lang="en-US" sz="2400" dirty="0" err="1" smtClean="0"/>
              <a:t>Salva</a:t>
            </a:r>
            <a:r>
              <a:rPr lang="en-US" sz="2400" dirty="0" smtClean="0"/>
              <a:t>, has the bigger obstacle to overcome?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3378605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AutoNum type="arabicPeriod"/>
            </a:pPr>
            <a:r>
              <a:rPr lang="en-US" sz="2400" dirty="0" smtClean="0"/>
              <a:t>You need a packet and pencil before class starts</a:t>
            </a:r>
          </a:p>
          <a:p>
            <a:pPr marL="342900" indent="-342900">
              <a:buAutoNum type="arabicPeriod"/>
            </a:pPr>
            <a:r>
              <a:rPr lang="en-US" sz="2400" dirty="0" smtClean="0"/>
              <a:t>Bell-ringer: What is our only classroom expectation?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3. </a:t>
            </a:r>
            <a:r>
              <a:rPr lang="en-US" sz="2400" dirty="0" smtClean="0"/>
              <a:t>Create 2 timelines for what has happened so far in </a:t>
            </a:r>
            <a:r>
              <a:rPr lang="en-US" sz="2400" i="1" dirty="0" smtClean="0"/>
              <a:t>A Long Walk to Water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4-5. Argumentation notes</a:t>
            </a:r>
          </a:p>
          <a:p>
            <a:pPr marL="0" indent="0">
              <a:buNone/>
            </a:pPr>
            <a:r>
              <a:rPr lang="en-US" sz="2400" dirty="0" smtClean="0"/>
              <a:t>6. Practice: Write an argumentative thesis in which you argue which character Nya or </a:t>
            </a:r>
            <a:r>
              <a:rPr lang="en-US" sz="2400" dirty="0" err="1" smtClean="0"/>
              <a:t>Salva</a:t>
            </a:r>
            <a:r>
              <a:rPr lang="en-US" sz="2400" dirty="0" smtClean="0"/>
              <a:t> has a bigger obstacle to overcome.</a:t>
            </a:r>
            <a:endParaRPr lang="en-US" sz="24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0072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</a:t>
            </a:r>
            <a:r>
              <a:rPr lang="en-US" dirty="0"/>
              <a:t>is Ms. Kate’s Expectation in class?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We will be respectful to all people and our place of learning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14192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dirty="0" smtClean="0"/>
              <a:t>What </a:t>
            </a:r>
            <a:r>
              <a:rPr lang="en-US" dirty="0"/>
              <a:t>are our procedures to make sure we meet this expectation?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At the start </a:t>
            </a:r>
            <a:r>
              <a:rPr lang="en-US" dirty="0" smtClean="0"/>
              <a:t>of class</a:t>
            </a:r>
            <a:r>
              <a:rPr lang="en-US" dirty="0"/>
              <a:t>…. </a:t>
            </a:r>
            <a:endParaRPr lang="en-US" dirty="0" smtClean="0"/>
          </a:p>
          <a:p>
            <a:pPr lvl="1"/>
            <a:r>
              <a:rPr lang="en-US" dirty="0" smtClean="0"/>
              <a:t>Walk into the classroom </a:t>
            </a:r>
          </a:p>
          <a:p>
            <a:pPr lvl="1"/>
            <a:r>
              <a:rPr lang="en-US" dirty="0" smtClean="0"/>
              <a:t>Sit properly in your desk with all of the appropriate materials (pencils out and back packs in lockers)</a:t>
            </a:r>
          </a:p>
          <a:p>
            <a:pPr lvl="0"/>
            <a:r>
              <a:rPr lang="en-US" dirty="0" smtClean="0"/>
              <a:t>In </a:t>
            </a:r>
            <a:r>
              <a:rPr lang="en-US" dirty="0"/>
              <a:t>the middle of class, what kinds of activities will we do? </a:t>
            </a:r>
            <a:endParaRPr lang="en-US" dirty="0" smtClean="0"/>
          </a:p>
          <a:p>
            <a:pPr lvl="1"/>
            <a:r>
              <a:rPr lang="en-US" dirty="0" smtClean="0"/>
              <a:t>Independent</a:t>
            </a:r>
          </a:p>
          <a:p>
            <a:pPr lvl="1"/>
            <a:r>
              <a:rPr lang="en-US" dirty="0" smtClean="0"/>
              <a:t>Small Group</a:t>
            </a:r>
          </a:p>
          <a:p>
            <a:pPr lvl="1"/>
            <a:r>
              <a:rPr lang="en-US" dirty="0" smtClean="0"/>
              <a:t>Big Group</a:t>
            </a:r>
          </a:p>
          <a:p>
            <a:pPr lvl="1"/>
            <a:endParaRPr lang="en-US" dirty="0" smtClean="0"/>
          </a:p>
          <a:p>
            <a:pPr lvl="0"/>
            <a:r>
              <a:rPr lang="en-US" dirty="0" smtClean="0"/>
              <a:t>At </a:t>
            </a:r>
            <a:r>
              <a:rPr lang="en-US" dirty="0"/>
              <a:t>the end of class? </a:t>
            </a:r>
            <a:endParaRPr lang="en-US" dirty="0" smtClean="0"/>
          </a:p>
          <a:p>
            <a:pPr lvl="1"/>
            <a:r>
              <a:rPr lang="en-US" dirty="0" smtClean="0"/>
              <a:t>At the signal, turn faces and body toward teacher</a:t>
            </a:r>
          </a:p>
          <a:p>
            <a:pPr lvl="1"/>
            <a:r>
              <a:rPr lang="en-US" dirty="0" smtClean="0"/>
              <a:t>Organize spaces quietly and raise hands when ready to go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0939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Independent Procedures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Stay seated unless permission given</a:t>
            </a:r>
          </a:p>
          <a:p>
            <a:r>
              <a:rPr lang="en-US" dirty="0" smtClean="0"/>
              <a:t>If teacher is helping another, wait patiently with hand raised (wave your arms like you are drowning if necessary)</a:t>
            </a:r>
          </a:p>
          <a:p>
            <a:r>
              <a:rPr lang="en-US" dirty="0" smtClean="0"/>
              <a:t>We are quiet and respect others’ personal space</a:t>
            </a:r>
          </a:p>
        </p:txBody>
      </p:sp>
    </p:spTree>
    <p:extLst>
      <p:ext uri="{BB962C8B-B14F-4D97-AF65-F5344CB8AC3E}">
        <p14:creationId xmlns:p14="http://schemas.microsoft.com/office/powerpoint/2010/main" val="3191815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Small Group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/>
              <a:t>Manager—</a:t>
            </a:r>
            <a:r>
              <a:rPr lang="en-US" dirty="0"/>
              <a:t>Keep group members on task and following directions. Ensure group norms are followed. </a:t>
            </a:r>
            <a:r>
              <a:rPr lang="en-US" i="1" dirty="0"/>
              <a:t>Leadership skills.</a:t>
            </a:r>
            <a:endParaRPr lang="en-US" dirty="0"/>
          </a:p>
          <a:p>
            <a:r>
              <a:rPr lang="en-US" dirty="0" smtClean="0"/>
              <a:t> </a:t>
            </a:r>
            <a:r>
              <a:rPr lang="en-US" b="1" dirty="0"/>
              <a:t>Composer</a:t>
            </a:r>
            <a:r>
              <a:rPr lang="en-US" dirty="0"/>
              <a:t>—Make sure discussion moves at an efficient pace for the entire time. Help remind students to use their sentence stems for discussion. </a:t>
            </a:r>
            <a:r>
              <a:rPr lang="en-US" i="1" dirty="0"/>
              <a:t>Responsible and attentive. </a:t>
            </a:r>
            <a:endParaRPr lang="en-US" dirty="0"/>
          </a:p>
          <a:p>
            <a:r>
              <a:rPr lang="en-US" b="1" dirty="0" smtClean="0"/>
              <a:t>Challenger</a:t>
            </a:r>
            <a:r>
              <a:rPr lang="en-US" dirty="0" smtClean="0"/>
              <a:t>—Find </a:t>
            </a:r>
            <a:r>
              <a:rPr lang="en-US" dirty="0"/>
              <a:t>the counterclaim to group discussion and arguments. </a:t>
            </a:r>
            <a:r>
              <a:rPr lang="en-US" i="1" dirty="0"/>
              <a:t>Creative thinker. </a:t>
            </a:r>
            <a:endParaRPr lang="en-US" dirty="0"/>
          </a:p>
          <a:p>
            <a:r>
              <a:rPr lang="en-US" dirty="0" smtClean="0"/>
              <a:t> </a:t>
            </a:r>
            <a:r>
              <a:rPr lang="en-US" b="1" dirty="0"/>
              <a:t>Illuminator</a:t>
            </a:r>
            <a:r>
              <a:rPr lang="en-US" dirty="0"/>
              <a:t>—”Light” the text. Bring the group to the text for relevant quotes or key vocabulary. </a:t>
            </a:r>
            <a:r>
              <a:rPr lang="en-US" i="1" dirty="0"/>
              <a:t>Thoughtful and meticulous. </a:t>
            </a:r>
            <a:endParaRPr lang="en-US" i="1" dirty="0" smtClean="0"/>
          </a:p>
          <a:p>
            <a:pPr marL="0" indent="0">
              <a:buNone/>
            </a:pPr>
            <a:endParaRPr lang="en-US" i="1" dirty="0"/>
          </a:p>
          <a:p>
            <a:pPr marL="0" indent="0">
              <a:buNone/>
            </a:pPr>
            <a:r>
              <a:rPr lang="en-US" i="1" dirty="0" smtClean="0"/>
              <a:t>~ Avoid talking over each other</a:t>
            </a:r>
          </a:p>
          <a:p>
            <a:pPr marL="0" indent="0">
              <a:buNone/>
            </a:pPr>
            <a:r>
              <a:rPr lang="en-US" i="1" dirty="0" smtClean="0"/>
              <a:t>~ Stay seated</a:t>
            </a:r>
          </a:p>
          <a:p>
            <a:pPr marL="0" indent="0">
              <a:buNone/>
            </a:pPr>
            <a:r>
              <a:rPr lang="en-US" i="1" dirty="0" smtClean="0"/>
              <a:t>~ Respect personal space, belongings, and ideas</a:t>
            </a:r>
          </a:p>
          <a:p>
            <a:pPr marL="0" indent="0">
              <a:buNone/>
            </a:pPr>
            <a:r>
              <a:rPr lang="en-US" i="1" dirty="0" smtClean="0"/>
              <a:t>~ Treat each suggestion/idea as a gift and add to it (don’t dismiss any ideas).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7381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Big Group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Stay seated at all </a:t>
            </a:r>
            <a:r>
              <a:rPr lang="en-US" dirty="0" err="1" smtClean="0"/>
              <a:t>tmes</a:t>
            </a: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Signal that you are listening by quietly looking at speaker and remaining seated.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Raise your hand for your turn to talk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Treat each comment as a gift and add to it (don’t dismiss or repeat what another person has said).</a:t>
            </a:r>
          </a:p>
        </p:txBody>
      </p:sp>
    </p:spTree>
    <p:extLst>
      <p:ext uri="{BB962C8B-B14F-4D97-AF65-F5344CB8AC3E}">
        <p14:creationId xmlns:p14="http://schemas.microsoft.com/office/powerpoint/2010/main" val="3298037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3. Create 2 timelines to summarize </a:t>
            </a:r>
            <a:r>
              <a:rPr lang="en-US" i="1" dirty="0" smtClean="0"/>
              <a:t>A Long Walk to Water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800" b="1" dirty="0" err="1" smtClean="0"/>
              <a:t>Salva’s</a:t>
            </a:r>
            <a:r>
              <a:rPr lang="en-US" sz="4800" b="1" dirty="0" smtClean="0"/>
              <a:t> story occurs in 1985</a:t>
            </a:r>
          </a:p>
          <a:p>
            <a:r>
              <a:rPr lang="en-US" sz="4800" b="1" dirty="0" smtClean="0"/>
              <a:t>Nya’s story occurs in 2008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15210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4. What is an argument?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An argument is a belief/opinion supported by reasoning and evidence. It is meant to persuade readers to believe a certain opinion.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228272302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TM03457510[[fn=Savon]]</Template>
  <TotalTime>41</TotalTime>
  <Words>677</Words>
  <Application>Microsoft Office PowerPoint</Application>
  <PresentationFormat>Widescreen</PresentationFormat>
  <Paragraphs>75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Century Gothic</vt:lpstr>
      <vt:lpstr>Garamond</vt:lpstr>
      <vt:lpstr>Savon</vt:lpstr>
      <vt:lpstr>Week 3</vt:lpstr>
      <vt:lpstr>Monday</vt:lpstr>
      <vt:lpstr>What is Ms. Kate’s Expectation in class? </vt:lpstr>
      <vt:lpstr>What are our procedures to make sure we meet this expectation?</vt:lpstr>
      <vt:lpstr>Independent Procedures</vt:lpstr>
      <vt:lpstr>Small Group</vt:lpstr>
      <vt:lpstr>Big Group</vt:lpstr>
      <vt:lpstr>3. Create 2 timelines to summarize A Long Walk to Water</vt:lpstr>
      <vt:lpstr>4. What is an argument?</vt:lpstr>
      <vt:lpstr>5. Guided Notes</vt:lpstr>
      <vt:lpstr>5. Guided Notes</vt:lpstr>
      <vt:lpstr>5. Guided Notes</vt:lpstr>
      <vt:lpstr>Exit Ticket: </vt:lpstr>
      <vt:lpstr>Wednesday</vt:lpstr>
      <vt:lpstr>Thursday</vt:lpstr>
      <vt:lpstr>Friday</vt:lpstr>
    </vt:vector>
  </TitlesOfParts>
  <Company>Metro Nashville Public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Week 3</dc:title>
  <dc:creator>Kelleher, Kaitlyn A</dc:creator>
  <cp:lastModifiedBy>Kelleher, Kaitlyn A</cp:lastModifiedBy>
  <cp:revision>6</cp:revision>
  <dcterms:created xsi:type="dcterms:W3CDTF">2020-01-21T15:05:25Z</dcterms:created>
  <dcterms:modified xsi:type="dcterms:W3CDTF">2020-01-21T15:46:52Z</dcterms:modified>
</cp:coreProperties>
</file>