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8" r:id="rId16"/>
    <p:sldId id="259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Language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Notice figurative language and shifts and changes in </a:t>
            </a:r>
            <a:r>
              <a:rPr lang="en-US" sz="4800" b="1" u="sng" dirty="0" smtClean="0"/>
              <a:t>TONE.</a:t>
            </a:r>
          </a:p>
          <a:p>
            <a:r>
              <a:rPr lang="en-US" sz="4800" dirty="0" smtClean="0"/>
              <a:t>Key words that signal a shift in tone could include; </a:t>
            </a:r>
            <a:r>
              <a:rPr lang="en-US" sz="4800" i="1" dirty="0" smtClean="0"/>
              <a:t>but, however, yet, despite, contrary.</a:t>
            </a:r>
          </a:p>
          <a:p>
            <a:r>
              <a:rPr lang="en-US" sz="4800" dirty="0" smtClean="0"/>
              <a:t>Shifts in tone can also be created by the speaker’s figurative language.</a:t>
            </a:r>
          </a:p>
        </p:txBody>
      </p:sp>
    </p:spTree>
    <p:extLst>
      <p:ext uri="{BB962C8B-B14F-4D97-AF65-F5344CB8AC3E}">
        <p14:creationId xmlns:p14="http://schemas.microsoft.com/office/powerpoint/2010/main" val="377661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Figure out the </a:t>
            </a:r>
            <a:r>
              <a:rPr lang="en-US" sz="4800" b="1" u="sng" dirty="0" smtClean="0"/>
              <a:t>structure</a:t>
            </a:r>
          </a:p>
          <a:p>
            <a:r>
              <a:rPr lang="en-US" sz="4800" dirty="0" smtClean="0"/>
              <a:t>This includes rhyme scheme, meter (beat), and the physical layout of the text (any white space or shapes?)</a:t>
            </a:r>
          </a:p>
        </p:txBody>
      </p:sp>
    </p:spTree>
    <p:extLst>
      <p:ext uri="{BB962C8B-B14F-4D97-AF65-F5344CB8AC3E}">
        <p14:creationId xmlns:p14="http://schemas.microsoft.com/office/powerpoint/2010/main" val="285988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Read the poem again (out loud). Determine how each stanza’s image illuminates the topic. What is the overall </a:t>
            </a:r>
            <a:r>
              <a:rPr lang="en-US" sz="4800" b="1" u="sng" dirty="0" smtClean="0"/>
              <a:t>theme.</a:t>
            </a:r>
          </a:p>
        </p:txBody>
      </p:sp>
    </p:spTree>
    <p:extLst>
      <p:ext uri="{BB962C8B-B14F-4D97-AF65-F5344CB8AC3E}">
        <p14:creationId xmlns:p14="http://schemas.microsoft.com/office/powerpoint/2010/main" val="333355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 of Poetry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07270"/>
              </p:ext>
            </p:extLst>
          </p:nvPr>
        </p:nvGraphicFramePr>
        <p:xfrm>
          <a:off x="1066800" y="2103438"/>
          <a:ext cx="100584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66899143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193501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17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of poem</a:t>
                      </a:r>
                    </a:p>
                    <a:p>
                      <a:r>
                        <a:rPr lang="en-US" dirty="0" smtClean="0"/>
                        <a:t>Example: Love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02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voice who tells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7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Groups of lines that create a specific image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18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Rhythm</a:t>
                      </a:r>
                      <a:r>
                        <a:rPr lang="en-US" baseline="0" dirty="0" smtClean="0"/>
                        <a:t> of syllables that create a sound that compliments tone of poem.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012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Rhyme 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Patterns of similar</a:t>
                      </a:r>
                      <a:r>
                        <a:rPr lang="en-US" baseline="0" dirty="0" smtClean="0"/>
                        <a:t> sounding words (can create a sing-</a:t>
                      </a:r>
                      <a:r>
                        <a:rPr lang="en-US" baseline="0" dirty="0" err="1" smtClean="0"/>
                        <a:t>songy</a:t>
                      </a:r>
                      <a:r>
                        <a:rPr lang="en-US" baseline="0" dirty="0" smtClean="0"/>
                        <a:t> sound)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1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428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 of Poetry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673390"/>
              </p:ext>
            </p:extLst>
          </p:nvPr>
        </p:nvGraphicFramePr>
        <p:xfrm>
          <a:off x="1066800" y="2103438"/>
          <a:ext cx="100584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66899143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193501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17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words or phrases</a:t>
                      </a:r>
                      <a:r>
                        <a:rPr lang="en-US" baseline="0" dirty="0" smtClean="0"/>
                        <a:t> are repeated (very important for theme)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02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speaker’s attitude</a:t>
                      </a:r>
                      <a:r>
                        <a:rPr lang="en-US" baseline="0" dirty="0" smtClean="0"/>
                        <a:t> about the topic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7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the words and meter make the reader feel.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18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Figurative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r>
                        <a:rPr lang="en-US" baseline="0" dirty="0" smtClean="0"/>
                        <a:t> that have a creative meaning (meant to help the reader visualize)</a:t>
                      </a:r>
                    </a:p>
                    <a:p>
                      <a:r>
                        <a:rPr lang="en-US" baseline="0" dirty="0" smtClean="0"/>
                        <a:t>Example: Her eyes sparkled like diamonds in the moonlight.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012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the speaker is trying to teach you about a specific topic. Usually an ACTION STATEMENT</a:t>
                      </a:r>
                    </a:p>
                    <a:p>
                      <a:r>
                        <a:rPr lang="en-US" baseline="0" dirty="0" smtClean="0"/>
                        <a:t>Example: Appreciate the ones you love.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31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77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1.) Bell Ringer: What happened in Strand’s “Eating Poetry”? Draw a picture or list what you remember happening.</a:t>
            </a:r>
          </a:p>
          <a:p>
            <a:pPr marL="0" indent="0">
              <a:buNone/>
            </a:pPr>
            <a:r>
              <a:rPr lang="en-US" sz="2400" dirty="0" smtClean="0"/>
              <a:t>2.) Read “Eating Poetry” again.</a:t>
            </a:r>
          </a:p>
          <a:p>
            <a:pPr marL="0" indent="0">
              <a:buNone/>
            </a:pPr>
            <a:r>
              <a:rPr lang="en-US" sz="2400" dirty="0" smtClean="0"/>
              <a:t>3.) Create a t-chart to compare the Librarian with the speaker</a:t>
            </a:r>
          </a:p>
          <a:p>
            <a:pPr marL="0" indent="0">
              <a:buNone/>
            </a:pPr>
            <a:r>
              <a:rPr lang="en-US" sz="2400" dirty="0" smtClean="0"/>
              <a:t>4.) Reflection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Learning goal: Students will analyze how a particular sentence, chapter, scene, or stanza fits into the overall structure of a text and contributes to the development of the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751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1.) Bell Ringer: What is a stanza? How is a stanza different from a paragraph?</a:t>
            </a:r>
          </a:p>
          <a:p>
            <a:pPr marL="0" indent="0">
              <a:buNone/>
            </a:pPr>
            <a:r>
              <a:rPr lang="en-US" sz="2400" dirty="0" smtClean="0"/>
              <a:t>2.) Read “Eating Poetry” again.</a:t>
            </a:r>
          </a:p>
          <a:p>
            <a:pPr marL="0" indent="0">
              <a:buNone/>
            </a:pPr>
            <a:r>
              <a:rPr lang="en-US" sz="2400" dirty="0" smtClean="0"/>
              <a:t>3.) Poetry interpretation chart</a:t>
            </a:r>
          </a:p>
          <a:p>
            <a:pPr marL="0" indent="0">
              <a:buNone/>
            </a:pPr>
            <a:r>
              <a:rPr lang="en-US" sz="2400" dirty="0" smtClean="0"/>
              <a:t>4.) Novel Ideas Discussion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Learning goal: Students will analyze how a particular sentence, chapter, scene, or stanza fits into the overall structure of a text and contributes to the development of the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029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1.) Bell Ringer: What does a peach symbolize?</a:t>
            </a:r>
          </a:p>
          <a:p>
            <a:pPr marL="0" indent="0">
              <a:buNone/>
            </a:pPr>
            <a:r>
              <a:rPr lang="en-US" sz="2400" dirty="0" smtClean="0"/>
              <a:t>2.) Review “How to Read a Poem” &amp; poetry terminology</a:t>
            </a:r>
          </a:p>
          <a:p>
            <a:pPr marL="0" indent="0">
              <a:buNone/>
            </a:pPr>
            <a:r>
              <a:rPr lang="en-US" sz="2400" dirty="0" smtClean="0"/>
              <a:t>3.) Discussion of Important Words</a:t>
            </a:r>
          </a:p>
          <a:p>
            <a:pPr marL="0" indent="0">
              <a:buNone/>
            </a:pPr>
            <a:r>
              <a:rPr lang="en-US" sz="2400" dirty="0" smtClean="0"/>
              <a:t>4.) Just Like Me Activity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Learning goal: Students will analyze how a particular sentence, chapter, scene, or stanza fits into the overall structure of a text and contributes to the development of the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795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1.) Bell Ringer: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Reading of Peaches</a:t>
            </a:r>
          </a:p>
          <a:p>
            <a:pPr marL="0" indent="0">
              <a:buNone/>
            </a:pPr>
            <a:r>
              <a:rPr lang="en-US" sz="2400" dirty="0" smtClean="0"/>
              <a:t>2.) Poetry interpretation activity</a:t>
            </a:r>
          </a:p>
          <a:p>
            <a:pPr marL="0" indent="0">
              <a:buNone/>
            </a:pPr>
            <a:r>
              <a:rPr lang="en-US" sz="2400" dirty="0" smtClean="0"/>
              <a:t>3.) Creating “I Can” statements for the speaker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Learning goal: Students will analyze how a particular sentence, chapter, scene, or stanza fits into the overall structure of a text and contributes to the development of the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76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Regular ELA – Components of a Sentence (Due Friday)</a:t>
            </a:r>
          </a:p>
          <a:p>
            <a:pPr marL="0" indent="0">
              <a:buNone/>
            </a:pPr>
            <a:r>
              <a:rPr lang="en-US" dirty="0" smtClean="0"/>
              <a:t>Honors ELA – Adjectives vs. Adverbs (Due Friday)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1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1.) Bell Ringer: How is poetry different from fiction &amp; nonfiction?</a:t>
            </a:r>
          </a:p>
          <a:p>
            <a:pPr marL="0" indent="0">
              <a:buNone/>
            </a:pPr>
            <a:r>
              <a:rPr lang="en-US" sz="2400" dirty="0" smtClean="0"/>
              <a:t>2.) Guided Instruction: How do we read a poem?</a:t>
            </a:r>
          </a:p>
          <a:p>
            <a:pPr marL="0" indent="0">
              <a:buNone/>
            </a:pPr>
            <a:r>
              <a:rPr lang="en-US" sz="2400" dirty="0" smtClean="0"/>
              <a:t>3.) Introduction to poem “Eating Poetry” </a:t>
            </a:r>
          </a:p>
          <a:p>
            <a:pPr marL="0" indent="0">
              <a:buNone/>
            </a:pPr>
            <a:r>
              <a:rPr lang="en-US" sz="2400" dirty="0" smtClean="0"/>
              <a:t>4.) Comparing Interpretations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Learning goal: Students will analyze how a particular sentence, chapter, scene, or stanza fits into the overall structure of a text and contributes to the development of the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305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Show no </a:t>
            </a:r>
            <a:r>
              <a:rPr lang="en-US" sz="4800" b="1" u="sng" dirty="0" smtClean="0"/>
              <a:t>fear</a:t>
            </a:r>
            <a:r>
              <a:rPr lang="en-US" sz="4800" u="sng" dirty="0" smtClean="0"/>
              <a:t>.</a:t>
            </a:r>
            <a:endParaRPr lang="en-US" sz="4800" dirty="0" smtClean="0"/>
          </a:p>
          <a:p>
            <a:r>
              <a:rPr lang="en-US" sz="4800" dirty="0" smtClean="0"/>
              <a:t>Will I understand everything on the first reading? No! </a:t>
            </a:r>
          </a:p>
          <a:p>
            <a:r>
              <a:rPr lang="en-US" sz="4800" dirty="0" smtClean="0"/>
              <a:t>Is this okay? Yes!</a:t>
            </a:r>
          </a:p>
        </p:txBody>
      </p:sp>
    </p:spTree>
    <p:extLst>
      <p:ext uri="{BB962C8B-B14F-4D97-AF65-F5344CB8AC3E}">
        <p14:creationId xmlns:p14="http://schemas.microsoft.com/office/powerpoint/2010/main" val="214584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Read the </a:t>
            </a:r>
            <a:r>
              <a:rPr lang="en-US" sz="4800" b="1" u="sng" dirty="0" smtClean="0"/>
              <a:t>title</a:t>
            </a:r>
            <a:r>
              <a:rPr lang="en-US" sz="4800" dirty="0" smtClean="0"/>
              <a:t> then </a:t>
            </a:r>
            <a:r>
              <a:rPr lang="en-US" sz="4800" b="1" u="sng" dirty="0" smtClean="0"/>
              <a:t>stop</a:t>
            </a:r>
            <a:r>
              <a:rPr lang="en-US" sz="4800" dirty="0" smtClean="0"/>
              <a:t>!</a:t>
            </a:r>
          </a:p>
          <a:p>
            <a:r>
              <a:rPr lang="en-US" sz="4800" dirty="0" smtClean="0"/>
              <a:t>Why? I need to pause and anticipate what this poem will be about.</a:t>
            </a:r>
          </a:p>
        </p:txBody>
      </p:sp>
    </p:spTree>
    <p:extLst>
      <p:ext uri="{BB962C8B-B14F-4D97-AF65-F5344CB8AC3E}">
        <p14:creationId xmlns:p14="http://schemas.microsoft.com/office/powerpoint/2010/main" val="108550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Read the </a:t>
            </a:r>
            <a:r>
              <a:rPr lang="en-US" sz="4800" b="1" u="sng" dirty="0" smtClean="0"/>
              <a:t>poem all the way through.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93018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Annotate</a:t>
            </a:r>
          </a:p>
          <a:p>
            <a:r>
              <a:rPr lang="en-US" sz="4800" dirty="0" smtClean="0"/>
              <a:t>This means that </a:t>
            </a:r>
            <a:r>
              <a:rPr lang="en-US" sz="4800" b="1" u="sng" dirty="0" smtClean="0"/>
              <a:t>you need to circle important words and draw a picture of each stanza (or summarize it in your own word).</a:t>
            </a:r>
          </a:p>
        </p:txBody>
      </p:sp>
    </p:spTree>
    <p:extLst>
      <p:ext uri="{BB962C8B-B14F-4D97-AF65-F5344CB8AC3E}">
        <p14:creationId xmlns:p14="http://schemas.microsoft.com/office/powerpoint/2010/main" val="350909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Use a dictionary to look up the meaning of important words.</a:t>
            </a:r>
          </a:p>
          <a:p>
            <a:r>
              <a:rPr lang="en-US" sz="4800" dirty="0" smtClean="0"/>
              <a:t>Why? Sometimes important words can have double meanings and they help create the tone of the poem.</a:t>
            </a:r>
          </a:p>
        </p:txBody>
      </p:sp>
    </p:spTree>
    <p:extLst>
      <p:ext uri="{BB962C8B-B14F-4D97-AF65-F5344CB8AC3E}">
        <p14:creationId xmlns:p14="http://schemas.microsoft.com/office/powerpoint/2010/main" val="26020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Identify the </a:t>
            </a:r>
            <a:r>
              <a:rPr lang="en-US" sz="4800" b="1" u="sng" dirty="0" smtClean="0"/>
              <a:t>speaker</a:t>
            </a:r>
          </a:p>
          <a:p>
            <a:r>
              <a:rPr lang="en-US" sz="4800" dirty="0" smtClean="0"/>
              <a:t>Why? The speaker’s tone will impact the reader’s mood and overall theme of the poem.</a:t>
            </a:r>
          </a:p>
        </p:txBody>
      </p:sp>
    </p:spTree>
    <p:extLst>
      <p:ext uri="{BB962C8B-B14F-4D97-AF65-F5344CB8AC3E}">
        <p14:creationId xmlns:p14="http://schemas.microsoft.com/office/powerpoint/2010/main" val="1362303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34</TotalTime>
  <Words>778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Garamond</vt:lpstr>
      <vt:lpstr>Savon</vt:lpstr>
      <vt:lpstr>Week 8</vt:lpstr>
      <vt:lpstr>Homework</vt:lpstr>
      <vt:lpstr>Monday</vt:lpstr>
      <vt:lpstr>Step #1</vt:lpstr>
      <vt:lpstr>Step #2</vt:lpstr>
      <vt:lpstr>Step #3</vt:lpstr>
      <vt:lpstr>Step #4</vt:lpstr>
      <vt:lpstr>Step #5</vt:lpstr>
      <vt:lpstr>Step #6</vt:lpstr>
      <vt:lpstr>Step #7</vt:lpstr>
      <vt:lpstr>Step #8</vt:lpstr>
      <vt:lpstr>Step #9</vt:lpstr>
      <vt:lpstr>Diction of Poetry</vt:lpstr>
      <vt:lpstr>Diction of Poetry</vt:lpstr>
      <vt:lpstr>Tuesday</vt:lpstr>
      <vt:lpstr>Wednesday</vt:lpstr>
      <vt:lpstr>Thursday</vt:lpstr>
      <vt:lpstr>Friday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</dc:title>
  <dc:creator>Kelleher, Kaitlyn A</dc:creator>
  <cp:lastModifiedBy>Kelleher, Kaitlyn A</cp:lastModifiedBy>
  <cp:revision>6</cp:revision>
  <dcterms:created xsi:type="dcterms:W3CDTF">2019-09-22T20:57:18Z</dcterms:created>
  <dcterms:modified xsi:type="dcterms:W3CDTF">2019-09-22T21:32:10Z</dcterms:modified>
</cp:coreProperties>
</file>