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57" r:id="rId2"/>
    <p:sldId id="258" r:id="rId3"/>
    <p:sldId id="259" r:id="rId4"/>
    <p:sldId id="260" r:id="rId5"/>
    <p:sldId id="261" r:id="rId6"/>
    <p:sldId id="262" r:id="rId7"/>
    <p:sldId id="263" r:id="rId8"/>
    <p:sldId id="264" r:id="rId9"/>
    <p:sldId id="265" r:id="rId10"/>
    <p:sldId id="269" r:id="rId11"/>
    <p:sldId id="266" r:id="rId12"/>
    <p:sldId id="274" r:id="rId13"/>
    <p:sldId id="275" r:id="rId14"/>
    <p:sldId id="270" r:id="rId15"/>
    <p:sldId id="271" r:id="rId16"/>
    <p:sldId id="272" r:id="rId17"/>
    <p:sldId id="276" r:id="rId18"/>
    <p:sldId id="278" r:id="rId19"/>
    <p:sldId id="279" r:id="rId20"/>
    <p:sldId id="277" r:id="rId21"/>
    <p:sldId id="281" r:id="rId22"/>
    <p:sldId id="282" r:id="rId23"/>
    <p:sldId id="280" r:id="rId24"/>
    <p:sldId id="283" r:id="rId25"/>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9/8/2019</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9/8/2019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9/8/2019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9/8/2019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9/8/2019</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9/8/2019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9/8/2019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9/8/2019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9/8/2019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1CF131DD-A141-4471-BCF9-C6073EDD7E20}" type="datetimeFigureOut">
              <a:rPr lang="en-US" dirty="0"/>
              <a:t>9/8/2019</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9/8/2019</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9/8/2019</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youtube.com/watch?v=BWuafJtMrB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noredink.com/learn/assignments/3368767"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Week </a:t>
            </a:r>
            <a:r>
              <a:rPr lang="en-US" dirty="0"/>
              <a:t>6</a:t>
            </a:r>
            <a:endParaRPr lang="en-US" dirty="0"/>
          </a:p>
        </p:txBody>
      </p:sp>
      <p:sp>
        <p:nvSpPr>
          <p:cNvPr id="3" name="Subtitle 2"/>
          <p:cNvSpPr>
            <a:spLocks noGrp="1"/>
          </p:cNvSpPr>
          <p:nvPr>
            <p:ph type="subTitle" idx="1"/>
          </p:nvPr>
        </p:nvSpPr>
        <p:spPr/>
        <p:txBody>
          <a:bodyPr/>
          <a:lstStyle/>
          <a:p>
            <a:r>
              <a:rPr lang="en-US" dirty="0"/>
              <a:t>6</a:t>
            </a:r>
            <a:r>
              <a:rPr lang="en-US" baseline="30000" dirty="0"/>
              <a:t>th</a:t>
            </a:r>
            <a:r>
              <a:rPr lang="en-US" dirty="0"/>
              <a:t> Grade Language Arts</a:t>
            </a:r>
          </a:p>
        </p:txBody>
      </p:sp>
    </p:spTree>
    <p:extLst>
      <p:ext uri="{BB962C8B-B14F-4D97-AF65-F5344CB8AC3E}">
        <p14:creationId xmlns:p14="http://schemas.microsoft.com/office/powerpoint/2010/main" val="3335032160"/>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Security Blanket</a:t>
            </a:r>
            <a:endParaRPr lang="en-US" dirty="0"/>
          </a:p>
        </p:txBody>
      </p:sp>
      <p:pic>
        <p:nvPicPr>
          <p:cNvPr id="4" name="Content Placeholder 3" descr="Halloween desktop fun, great collection of wallpapers and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07903" y="1750423"/>
            <a:ext cx="6314361" cy="4728755"/>
          </a:xfrm>
        </p:spPr>
      </p:pic>
    </p:spTree>
    <p:extLst>
      <p:ext uri="{BB962C8B-B14F-4D97-AF65-F5344CB8AC3E}">
        <p14:creationId xmlns:p14="http://schemas.microsoft.com/office/powerpoint/2010/main" val="217875638"/>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Monday:</a:t>
            </a:r>
            <a:r>
              <a:rPr lang="en-US" dirty="0" smtClean="0"/>
              <a:t> </a:t>
            </a:r>
            <a:r>
              <a:rPr lang="en-US" dirty="0"/>
              <a:t>Today we will</a:t>
            </a:r>
          </a:p>
        </p:txBody>
      </p:sp>
      <p:sp>
        <p:nvSpPr>
          <p:cNvPr id="3" name="Content Placeholder 2"/>
          <p:cNvSpPr>
            <a:spLocks noGrp="1"/>
          </p:cNvSpPr>
          <p:nvPr>
            <p:ph idx="1"/>
          </p:nvPr>
        </p:nvSpPr>
        <p:spPr/>
        <p:txBody>
          <a:bodyPr/>
          <a:lstStyle/>
          <a:p>
            <a:r>
              <a:rPr lang="en-US" dirty="0"/>
              <a:t>Answer the Bell Ringer</a:t>
            </a:r>
          </a:p>
          <a:p>
            <a:r>
              <a:rPr lang="en-US" dirty="0" smtClean="0"/>
              <a:t>Talk </a:t>
            </a:r>
            <a:r>
              <a:rPr lang="en-US" dirty="0" smtClean="0"/>
              <a:t>about parts of a narrative</a:t>
            </a:r>
            <a:endParaRPr lang="en-US" dirty="0"/>
          </a:p>
          <a:p>
            <a:r>
              <a:rPr lang="en-US" dirty="0" smtClean="0"/>
              <a:t>Review prompt for this week</a:t>
            </a:r>
          </a:p>
          <a:p>
            <a:r>
              <a:rPr lang="en-US" dirty="0" smtClean="0"/>
              <a:t>Diagramming character perspective</a:t>
            </a:r>
            <a:endParaRPr lang="en-US" dirty="0"/>
          </a:p>
        </p:txBody>
      </p:sp>
    </p:spTree>
    <p:extLst>
      <p:ext uri="{BB962C8B-B14F-4D97-AF65-F5344CB8AC3E}">
        <p14:creationId xmlns:p14="http://schemas.microsoft.com/office/powerpoint/2010/main" val="280712668"/>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 ___ Monday Bell Ringer</a:t>
            </a:r>
            <a:br>
              <a:rPr lang="en-US" dirty="0" smtClean="0"/>
            </a:br>
            <a:r>
              <a:rPr lang="en-US" dirty="0" smtClean="0"/>
              <a:t>What do all these pictures have in common?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55279" y="2014195"/>
            <a:ext cx="4001799" cy="30013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448" y="2335846"/>
            <a:ext cx="3808264" cy="25366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7423" y="2014194"/>
            <a:ext cx="3357154" cy="237397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26260" y="4221307"/>
            <a:ext cx="3277130" cy="2401561"/>
          </a:xfrm>
          <a:prstGeom prst="rect">
            <a:avLst/>
          </a:prstGeom>
        </p:spPr>
      </p:pic>
    </p:spTree>
    <p:extLst>
      <p:ext uri="{BB962C8B-B14F-4D97-AF65-F5344CB8AC3E}">
        <p14:creationId xmlns:p14="http://schemas.microsoft.com/office/powerpoint/2010/main" val="1478645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P.___ Guided Notes </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PARTS OF A NARRATIVE</a:t>
            </a:r>
          </a:p>
          <a:p>
            <a:pPr marL="342900" indent="-342900">
              <a:buAutoNum type="arabicPeriod"/>
            </a:pPr>
            <a:r>
              <a:rPr lang="en-US" sz="2400" dirty="0" smtClean="0"/>
              <a:t>The narrators tell the story in 1</a:t>
            </a:r>
            <a:r>
              <a:rPr lang="en-US" sz="2400" baseline="30000" dirty="0" smtClean="0"/>
              <a:t>st</a:t>
            </a:r>
            <a:r>
              <a:rPr lang="en-US" sz="2400" dirty="0" smtClean="0"/>
              <a:t> person point of view</a:t>
            </a:r>
          </a:p>
          <a:p>
            <a:pPr marL="342900" indent="-342900">
              <a:buAutoNum type="arabicPeriod"/>
            </a:pPr>
            <a:r>
              <a:rPr lang="en-US" sz="2400" dirty="0" smtClean="0"/>
              <a:t>1</a:t>
            </a:r>
            <a:r>
              <a:rPr lang="en-US" sz="2400" baseline="30000" dirty="0" smtClean="0"/>
              <a:t>st</a:t>
            </a:r>
            <a:r>
              <a:rPr lang="en-US" sz="2400" dirty="0" smtClean="0"/>
              <a:t> person point of view = The main character tells the story and uses pronouns “I” “Me” “My” “We” “Us”</a:t>
            </a:r>
          </a:p>
          <a:p>
            <a:pPr marL="342900" indent="-342900">
              <a:buAutoNum type="arabicPeriod"/>
            </a:pPr>
            <a:r>
              <a:rPr lang="en-US" sz="2400" dirty="0" smtClean="0"/>
              <a:t>Dialogue of characters is included to develop character personalities</a:t>
            </a:r>
          </a:p>
          <a:p>
            <a:pPr marL="342900" indent="-342900">
              <a:buAutoNum type="arabicPeriod"/>
            </a:pPr>
            <a:r>
              <a:rPr lang="en-US" sz="2400" dirty="0" smtClean="0"/>
              <a:t>Sensory details (sights, sounds, smells) are included to help the reader visualize the setting.</a:t>
            </a:r>
            <a:endParaRPr lang="en-US" sz="2400" dirty="0"/>
          </a:p>
        </p:txBody>
      </p:sp>
    </p:spTree>
    <p:extLst>
      <p:ext uri="{BB962C8B-B14F-4D97-AF65-F5344CB8AC3E}">
        <p14:creationId xmlns:p14="http://schemas.microsoft.com/office/powerpoint/2010/main" val="2424846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t>
            </a:r>
            <a:r>
              <a:rPr lang="en-US" dirty="0" smtClean="0"/>
              <a:t>.___ Writing prompt for this week.</a:t>
            </a:r>
            <a:endParaRPr lang="en-US" dirty="0"/>
          </a:p>
        </p:txBody>
      </p:sp>
      <p:sp>
        <p:nvSpPr>
          <p:cNvPr id="3" name="Content Placeholder 2"/>
          <p:cNvSpPr>
            <a:spLocks noGrp="1"/>
          </p:cNvSpPr>
          <p:nvPr>
            <p:ph idx="1"/>
          </p:nvPr>
        </p:nvSpPr>
        <p:spPr/>
        <p:txBody>
          <a:bodyPr/>
          <a:lstStyle/>
          <a:p>
            <a:pPr marL="0" indent="0">
              <a:buNone/>
            </a:pPr>
            <a:r>
              <a:rPr lang="en-US" dirty="0" smtClean="0"/>
              <a:t>Review the story </a:t>
            </a:r>
            <a:r>
              <a:rPr lang="en-US" i="1" dirty="0" smtClean="0"/>
              <a:t>Security Blanket </a:t>
            </a:r>
            <a:r>
              <a:rPr lang="en-US" dirty="0" smtClean="0"/>
              <a:t>and write a narrative from the perspective of the twins, the mom, or the dad.  Use character dialogue and sensory details to develop a suspenseful plot with a scary mood.</a:t>
            </a:r>
          </a:p>
          <a:p>
            <a:pPr marL="0" indent="0">
              <a:buNone/>
            </a:pPr>
            <a:endParaRPr lang="en-US" dirty="0"/>
          </a:p>
          <a:p>
            <a:pPr marL="0" indent="0">
              <a:buNone/>
            </a:pPr>
            <a:r>
              <a:rPr lang="en-US" dirty="0" smtClean="0"/>
              <a:t>Annotate this prompt with the do what strategy</a:t>
            </a:r>
            <a:endParaRPr lang="en-US" dirty="0"/>
          </a:p>
        </p:txBody>
      </p:sp>
    </p:spTree>
    <p:extLst>
      <p:ext uri="{BB962C8B-B14F-4D97-AF65-F5344CB8AC3E}">
        <p14:creationId xmlns:p14="http://schemas.microsoft.com/office/powerpoint/2010/main" val="1572089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Perspective in </a:t>
            </a:r>
            <a:r>
              <a:rPr lang="en-US" i="1" dirty="0" smtClean="0"/>
              <a:t>Security Blanket</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1. List out 6 significant events in the story</a:t>
            </a:r>
          </a:p>
          <a:p>
            <a:pPr marL="0" indent="0">
              <a:buNone/>
            </a:pPr>
            <a:r>
              <a:rPr lang="en-US" sz="2400" dirty="0" smtClean="0"/>
              <a:t>2. Select a character – what would his/her perspective be during these events?</a:t>
            </a:r>
          </a:p>
          <a:p>
            <a:pPr marL="0" indent="0">
              <a:buNone/>
            </a:pPr>
            <a:r>
              <a:rPr lang="en-US" sz="2400" dirty="0" smtClean="0"/>
              <a:t>3. What thoughts, feeling, words, and actions would show this perspective?</a:t>
            </a:r>
            <a:endParaRPr lang="en-US" sz="2400" dirty="0"/>
          </a:p>
        </p:txBody>
      </p:sp>
    </p:spTree>
    <p:extLst>
      <p:ext uri="{BB962C8B-B14F-4D97-AF65-F5344CB8AC3E}">
        <p14:creationId xmlns:p14="http://schemas.microsoft.com/office/powerpoint/2010/main" val="2198173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Tuesday:</a:t>
            </a:r>
            <a:r>
              <a:rPr lang="en-US" dirty="0" smtClean="0"/>
              <a:t> </a:t>
            </a:r>
            <a:r>
              <a:rPr lang="en-US" dirty="0"/>
              <a:t>Today we will</a:t>
            </a:r>
          </a:p>
        </p:txBody>
      </p:sp>
      <p:sp>
        <p:nvSpPr>
          <p:cNvPr id="3" name="Content Placeholder 2"/>
          <p:cNvSpPr>
            <a:spLocks noGrp="1"/>
          </p:cNvSpPr>
          <p:nvPr>
            <p:ph idx="1"/>
          </p:nvPr>
        </p:nvSpPr>
        <p:spPr/>
        <p:txBody>
          <a:bodyPr/>
          <a:lstStyle/>
          <a:p>
            <a:r>
              <a:rPr lang="en-US" dirty="0"/>
              <a:t>Answer the Bell Ringer</a:t>
            </a:r>
          </a:p>
          <a:p>
            <a:r>
              <a:rPr lang="en-US" dirty="0" smtClean="0"/>
              <a:t>Talk </a:t>
            </a:r>
            <a:r>
              <a:rPr lang="en-US" dirty="0" smtClean="0"/>
              <a:t>about the purpose of a narrative</a:t>
            </a:r>
            <a:endParaRPr lang="en-US" dirty="0"/>
          </a:p>
          <a:p>
            <a:r>
              <a:rPr lang="en-US" dirty="0" smtClean="0"/>
              <a:t>Review prompt for this week</a:t>
            </a:r>
          </a:p>
          <a:p>
            <a:r>
              <a:rPr lang="en-US" dirty="0" smtClean="0"/>
              <a:t>Narrative rewrite practice</a:t>
            </a:r>
            <a:endParaRPr lang="en-US" dirty="0"/>
          </a:p>
        </p:txBody>
      </p:sp>
    </p:spTree>
    <p:extLst>
      <p:ext uri="{BB962C8B-B14F-4D97-AF65-F5344CB8AC3E}">
        <p14:creationId xmlns:p14="http://schemas.microsoft.com/office/powerpoint/2010/main" val="2338445135"/>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 ___ Tuesday Bell Ringer</a:t>
            </a:r>
            <a:endParaRPr lang="en-US" dirty="0"/>
          </a:p>
        </p:txBody>
      </p:sp>
      <p:sp>
        <p:nvSpPr>
          <p:cNvPr id="3" name="Content Placeholder 2"/>
          <p:cNvSpPr>
            <a:spLocks noGrp="1"/>
          </p:cNvSpPr>
          <p:nvPr>
            <p:ph idx="1"/>
          </p:nvPr>
        </p:nvSpPr>
        <p:spPr/>
        <p:txBody>
          <a:bodyPr>
            <a:normAutofit/>
          </a:bodyPr>
          <a:lstStyle/>
          <a:p>
            <a:pPr marL="0" indent="0">
              <a:buNone/>
            </a:pPr>
            <a:r>
              <a:rPr lang="en-US" sz="4000" dirty="0" smtClean="0"/>
              <a:t>What is the purpose of a narrative?</a:t>
            </a:r>
            <a:endParaRPr lang="en-US" sz="4000" dirty="0"/>
          </a:p>
        </p:txBody>
      </p:sp>
    </p:spTree>
    <p:extLst>
      <p:ext uri="{BB962C8B-B14F-4D97-AF65-F5344CB8AC3E}">
        <p14:creationId xmlns:p14="http://schemas.microsoft.com/office/powerpoint/2010/main" val="2011395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t>
            </a:r>
            <a:r>
              <a:rPr lang="en-US" dirty="0" smtClean="0"/>
              <a:t>.___ Writing prompt for this week.</a:t>
            </a:r>
            <a:endParaRPr lang="en-US" dirty="0"/>
          </a:p>
        </p:txBody>
      </p:sp>
      <p:sp>
        <p:nvSpPr>
          <p:cNvPr id="3" name="Content Placeholder 2"/>
          <p:cNvSpPr>
            <a:spLocks noGrp="1"/>
          </p:cNvSpPr>
          <p:nvPr>
            <p:ph idx="1"/>
          </p:nvPr>
        </p:nvSpPr>
        <p:spPr/>
        <p:txBody>
          <a:bodyPr/>
          <a:lstStyle/>
          <a:p>
            <a:pPr marL="0" indent="0">
              <a:buNone/>
            </a:pPr>
            <a:r>
              <a:rPr lang="en-US" dirty="0" smtClean="0"/>
              <a:t>Review the story </a:t>
            </a:r>
            <a:r>
              <a:rPr lang="en-US" i="1" dirty="0" smtClean="0"/>
              <a:t>Security Blanket </a:t>
            </a:r>
            <a:r>
              <a:rPr lang="en-US" dirty="0" smtClean="0"/>
              <a:t>and write a narrative from the perspective of the twins, the mom, or the dad.  Use character dialogue and sensory details to develop a suspenseful plot with a scary mood.</a:t>
            </a:r>
          </a:p>
          <a:p>
            <a:pPr marL="0" indent="0">
              <a:buNone/>
            </a:pPr>
            <a:endParaRPr lang="en-US" dirty="0"/>
          </a:p>
          <a:p>
            <a:pPr marL="0" indent="0">
              <a:buNone/>
            </a:pPr>
            <a:r>
              <a:rPr lang="en-US" dirty="0" smtClean="0"/>
              <a:t>Annotate this prompt with the do what strategy</a:t>
            </a:r>
            <a:endParaRPr lang="en-US" dirty="0"/>
          </a:p>
        </p:txBody>
      </p:sp>
    </p:spTree>
    <p:extLst>
      <p:ext uri="{BB962C8B-B14F-4D97-AF65-F5344CB8AC3E}">
        <p14:creationId xmlns:p14="http://schemas.microsoft.com/office/powerpoint/2010/main" val="4204880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Review Perspective in </a:t>
            </a:r>
            <a:r>
              <a:rPr lang="en-US" i="1" dirty="0" smtClean="0"/>
              <a:t>Security Blanket</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1. List out 6 significant events in the story</a:t>
            </a:r>
          </a:p>
          <a:p>
            <a:pPr marL="0" indent="0">
              <a:buNone/>
            </a:pPr>
            <a:r>
              <a:rPr lang="en-US" sz="2400" dirty="0" smtClean="0"/>
              <a:t>2. Select a character – what would his/her perspective be during these events?</a:t>
            </a:r>
          </a:p>
          <a:p>
            <a:pPr marL="0" indent="0">
              <a:buNone/>
            </a:pPr>
            <a:r>
              <a:rPr lang="en-US" sz="2400" dirty="0" smtClean="0"/>
              <a:t>3. What thoughts, feeling, words, and actions would show this perspective?</a:t>
            </a:r>
            <a:endParaRPr lang="en-US" sz="2400" dirty="0"/>
          </a:p>
        </p:txBody>
      </p:sp>
    </p:spTree>
    <p:extLst>
      <p:ext uri="{BB962C8B-B14F-4D97-AF65-F5344CB8AC3E}">
        <p14:creationId xmlns:p14="http://schemas.microsoft.com/office/powerpoint/2010/main" val="505411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Classroom Leaders 2</a:t>
            </a:r>
            <a:r>
              <a:rPr lang="en-US" baseline="30000" dirty="0"/>
              <a:t>nd</a:t>
            </a:r>
            <a:r>
              <a:rPr lang="en-US" dirty="0"/>
              <a:t> </a:t>
            </a:r>
          </a:p>
        </p:txBody>
      </p:sp>
      <p:sp>
        <p:nvSpPr>
          <p:cNvPr id="3" name="Content Placeholder 2"/>
          <p:cNvSpPr>
            <a:spLocks noGrp="1"/>
          </p:cNvSpPr>
          <p:nvPr>
            <p:ph idx="1"/>
          </p:nvPr>
        </p:nvSpPr>
        <p:spPr/>
        <p:txBody>
          <a:bodyPr>
            <a:normAutofit/>
          </a:bodyPr>
          <a:lstStyle/>
          <a:p>
            <a:r>
              <a:rPr lang="en-US" sz="2100" dirty="0"/>
              <a:t>Pencil Person(make sure the correct date is written on the board) </a:t>
            </a:r>
            <a:r>
              <a:rPr lang="en-US" sz="2100" dirty="0">
                <a:solidFill>
                  <a:srgbClr val="FF0000"/>
                </a:solidFill>
              </a:rPr>
              <a:t>Angel</a:t>
            </a:r>
            <a:endParaRPr lang="en-US" sz="2100" dirty="0"/>
          </a:p>
          <a:p>
            <a:r>
              <a:rPr lang="en-US" sz="2100" dirty="0"/>
              <a:t>DJ (can create a clean weekly play list for us to listen to by tomorrow)</a:t>
            </a:r>
          </a:p>
          <a:p>
            <a:pPr lvl="1"/>
            <a:r>
              <a:rPr lang="en-US" sz="1950" dirty="0">
                <a:solidFill>
                  <a:srgbClr val="FF0000"/>
                </a:solidFill>
              </a:rPr>
              <a:t>Montrease, Brook, Summer, Corey</a:t>
            </a:r>
          </a:p>
          <a:p>
            <a:r>
              <a:rPr lang="en-US" sz="2100" dirty="0"/>
              <a:t>Electrician (turns lights on and off) </a:t>
            </a:r>
            <a:r>
              <a:rPr lang="en-US" sz="2100" dirty="0">
                <a:solidFill>
                  <a:srgbClr val="FF0000"/>
                </a:solidFill>
              </a:rPr>
              <a:t>Julian &amp; Destiny</a:t>
            </a:r>
            <a:endParaRPr lang="en-US" sz="2100" dirty="0"/>
          </a:p>
          <a:p>
            <a:r>
              <a:rPr lang="en-US" sz="2100" dirty="0"/>
              <a:t>Teachers’ assistants (pass out materials &amp; pick them up &amp; run errands) </a:t>
            </a:r>
            <a:r>
              <a:rPr lang="en-US" sz="2100" dirty="0">
                <a:solidFill>
                  <a:srgbClr val="FF0000"/>
                </a:solidFill>
              </a:rPr>
              <a:t>Zoe, Triniti, Morgan, Isabella</a:t>
            </a:r>
            <a:endParaRPr lang="en-US" sz="2100" dirty="0"/>
          </a:p>
          <a:p>
            <a:r>
              <a:rPr lang="en-US" sz="2100" dirty="0"/>
              <a:t>Liveschool point taker </a:t>
            </a:r>
            <a:r>
              <a:rPr lang="en-US" sz="2100" dirty="0">
                <a:solidFill>
                  <a:srgbClr val="FF0000"/>
                </a:solidFill>
              </a:rPr>
              <a:t>Maddy, Morgan, Maxwell</a:t>
            </a:r>
            <a:endParaRPr lang="en-US" sz="2100" dirty="0"/>
          </a:p>
          <a:p>
            <a:r>
              <a:rPr lang="en-US" sz="2100" dirty="0"/>
              <a:t>Botanist (makes sure Ms. Kate doesn’t kill her cactus)</a:t>
            </a:r>
            <a:r>
              <a:rPr lang="en-US" sz="2100" dirty="0">
                <a:solidFill>
                  <a:srgbClr val="FF0000"/>
                </a:solidFill>
              </a:rPr>
              <a:t> Knox, Eayn</a:t>
            </a:r>
            <a:endParaRPr lang="en-US" sz="2100" dirty="0"/>
          </a:p>
          <a:p>
            <a:r>
              <a:rPr lang="en-US" sz="2100" dirty="0"/>
              <a:t>Team-Point Taker </a:t>
            </a:r>
            <a:r>
              <a:rPr lang="en-US" sz="2100" dirty="0">
                <a:solidFill>
                  <a:srgbClr val="FF0000"/>
                </a:solidFill>
              </a:rPr>
              <a:t>Alon, Duke, Grayson</a:t>
            </a:r>
            <a:endParaRPr lang="en-US" sz="2100" dirty="0"/>
          </a:p>
          <a:p>
            <a:endParaRPr lang="en-US" dirty="0"/>
          </a:p>
        </p:txBody>
      </p:sp>
    </p:spTree>
    <p:extLst>
      <p:ext uri="{BB962C8B-B14F-4D97-AF65-F5344CB8AC3E}">
        <p14:creationId xmlns:p14="http://schemas.microsoft.com/office/powerpoint/2010/main" val="3927405665"/>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Narrative Perspective</a:t>
            </a:r>
            <a:endParaRPr lang="en-US" dirty="0"/>
          </a:p>
        </p:txBody>
      </p:sp>
      <p:sp>
        <p:nvSpPr>
          <p:cNvPr id="3" name="Content Placeholder 2"/>
          <p:cNvSpPr>
            <a:spLocks noGrp="1"/>
          </p:cNvSpPr>
          <p:nvPr>
            <p:ph idx="1"/>
          </p:nvPr>
        </p:nvSpPr>
        <p:spPr/>
        <p:txBody>
          <a:bodyPr/>
          <a:lstStyle/>
          <a:p>
            <a:pPr marL="342900" indent="-342900">
              <a:buAutoNum type="arabicPeriod"/>
            </a:pPr>
            <a:r>
              <a:rPr lang="en-US" dirty="0" smtClean="0"/>
              <a:t>What narrative perspective (point of view) is security blanket told from?</a:t>
            </a:r>
          </a:p>
          <a:p>
            <a:pPr marL="342900" indent="-342900">
              <a:buAutoNum type="arabicPeriod"/>
            </a:pPr>
            <a:r>
              <a:rPr lang="en-US" dirty="0" smtClean="0"/>
              <a:t>What is the purpose of a narrative?</a:t>
            </a:r>
          </a:p>
          <a:p>
            <a:pPr marL="342900" indent="-342900">
              <a:buAutoNum type="arabicPeriod"/>
            </a:pPr>
            <a:r>
              <a:rPr lang="en-US" dirty="0" smtClean="0"/>
              <a:t>What is dialogue and why do author’s include it?</a:t>
            </a:r>
          </a:p>
          <a:p>
            <a:pPr marL="342900" indent="-342900">
              <a:buAutoNum type="arabicPeriod"/>
            </a:pPr>
            <a:r>
              <a:rPr lang="en-US" dirty="0" smtClean="0"/>
              <a:t>What are sensory details</a:t>
            </a:r>
          </a:p>
          <a:p>
            <a:pPr marL="342900" indent="-342900">
              <a:buAutoNum type="arabicPeriod"/>
            </a:pPr>
            <a:r>
              <a:rPr lang="en-US" dirty="0" smtClean="0"/>
              <a:t>Pretend you are another character from </a:t>
            </a:r>
            <a:r>
              <a:rPr lang="en-US" i="1" dirty="0" smtClean="0"/>
              <a:t>Security Blanket</a:t>
            </a:r>
            <a:r>
              <a:rPr lang="en-US" dirty="0" smtClean="0"/>
              <a:t>. Re-write the section below, from that character’s perspective.</a:t>
            </a:r>
          </a:p>
        </p:txBody>
      </p:sp>
    </p:spTree>
    <p:extLst>
      <p:ext uri="{BB962C8B-B14F-4D97-AF65-F5344CB8AC3E}">
        <p14:creationId xmlns:p14="http://schemas.microsoft.com/office/powerpoint/2010/main" val="2737741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 ___ Wednesday Bell Ringer</a:t>
            </a:r>
            <a:endParaRPr lang="en-US" dirty="0"/>
          </a:p>
        </p:txBody>
      </p:sp>
      <p:sp>
        <p:nvSpPr>
          <p:cNvPr id="3" name="Content Placeholder 2"/>
          <p:cNvSpPr>
            <a:spLocks noGrp="1"/>
          </p:cNvSpPr>
          <p:nvPr>
            <p:ph idx="1"/>
          </p:nvPr>
        </p:nvSpPr>
        <p:spPr/>
        <p:txBody>
          <a:bodyPr>
            <a:normAutofit/>
          </a:bodyPr>
          <a:lstStyle/>
          <a:p>
            <a:r>
              <a:rPr lang="en-US" b="1" dirty="0"/>
              <a:t>Clip of Wonder Woman slow motion moment </a:t>
            </a:r>
            <a:r>
              <a:rPr lang="en-US" b="1" u="sng" dirty="0">
                <a:hlinkClick r:id="rId2"/>
              </a:rPr>
              <a:t>https://www.youtube.com/watch?v=BWuafJtMrBE</a:t>
            </a:r>
            <a:r>
              <a:rPr lang="en-US" b="1" dirty="0"/>
              <a:t> </a:t>
            </a:r>
            <a:endParaRPr lang="en-US" dirty="0"/>
          </a:p>
          <a:p>
            <a:pPr lvl="0"/>
            <a:r>
              <a:rPr lang="en-US" b="1" dirty="0"/>
              <a:t>What “slow-</a:t>
            </a:r>
            <a:r>
              <a:rPr lang="en-US" b="1" dirty="0" err="1"/>
              <a:t>mo</a:t>
            </a:r>
            <a:r>
              <a:rPr lang="en-US" b="1" dirty="0"/>
              <a:t>” details did you observe?</a:t>
            </a:r>
            <a:endParaRPr lang="en-US" dirty="0"/>
          </a:p>
          <a:p>
            <a:pPr lvl="0"/>
            <a:r>
              <a:rPr lang="en-US" b="1" dirty="0"/>
              <a:t>Why did the director slow these moments down?</a:t>
            </a:r>
            <a:endParaRPr lang="en-US" dirty="0"/>
          </a:p>
        </p:txBody>
      </p:sp>
    </p:spTree>
    <p:extLst>
      <p:ext uri="{BB962C8B-B14F-4D97-AF65-F5344CB8AC3E}">
        <p14:creationId xmlns:p14="http://schemas.microsoft.com/office/powerpoint/2010/main" val="1670556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t>
            </a:r>
            <a:r>
              <a:rPr lang="en-US" dirty="0" smtClean="0"/>
              <a:t>.___ Writing prompt for this week.</a:t>
            </a:r>
            <a:endParaRPr lang="en-US" dirty="0"/>
          </a:p>
        </p:txBody>
      </p:sp>
      <p:sp>
        <p:nvSpPr>
          <p:cNvPr id="3" name="Content Placeholder 2"/>
          <p:cNvSpPr>
            <a:spLocks noGrp="1"/>
          </p:cNvSpPr>
          <p:nvPr>
            <p:ph idx="1"/>
          </p:nvPr>
        </p:nvSpPr>
        <p:spPr/>
        <p:txBody>
          <a:bodyPr/>
          <a:lstStyle/>
          <a:p>
            <a:pPr marL="0" indent="0">
              <a:buNone/>
            </a:pPr>
            <a:r>
              <a:rPr lang="en-US" dirty="0" smtClean="0"/>
              <a:t>Review the story </a:t>
            </a:r>
            <a:r>
              <a:rPr lang="en-US" i="1" dirty="0" smtClean="0"/>
              <a:t>Security Blanket </a:t>
            </a:r>
            <a:r>
              <a:rPr lang="en-US" dirty="0" smtClean="0"/>
              <a:t>and write a narrative from the perspective of the twins, the mom, or the dad.  Use character dialogue and sensory details to develop a suspenseful plot with a scary mood.</a:t>
            </a:r>
          </a:p>
          <a:p>
            <a:pPr marL="0" indent="0">
              <a:buNone/>
            </a:pPr>
            <a:endParaRPr lang="en-US" dirty="0"/>
          </a:p>
          <a:p>
            <a:pPr marL="0" indent="0">
              <a:buNone/>
            </a:pPr>
            <a:r>
              <a:rPr lang="en-US" dirty="0" smtClean="0"/>
              <a:t>Annotate this prompt with the do what strategy</a:t>
            </a:r>
            <a:endParaRPr lang="en-US" dirty="0"/>
          </a:p>
        </p:txBody>
      </p:sp>
    </p:spTree>
    <p:extLst>
      <p:ext uri="{BB962C8B-B14F-4D97-AF65-F5344CB8AC3E}">
        <p14:creationId xmlns:p14="http://schemas.microsoft.com/office/powerpoint/2010/main" val="33084099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 Drafting</a:t>
            </a:r>
            <a:endParaRPr lang="en-US" dirty="0"/>
          </a:p>
        </p:txBody>
      </p:sp>
      <p:pic>
        <p:nvPicPr>
          <p:cNvPr id="4" name="Content Placeholder 3" descr="Writing Process Activity - Excelsior College OWL"/>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2226355"/>
            <a:ext cx="10058400" cy="3686403"/>
          </a:xfrm>
        </p:spPr>
      </p:pic>
    </p:spTree>
    <p:extLst>
      <p:ext uri="{BB962C8B-B14F-4D97-AF65-F5344CB8AC3E}">
        <p14:creationId xmlns:p14="http://schemas.microsoft.com/office/powerpoint/2010/main" val="37216846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Peer Review</a:t>
            </a:r>
            <a:endParaRPr lang="en-US" dirty="0"/>
          </a:p>
        </p:txBody>
      </p:sp>
      <p:sp>
        <p:nvSpPr>
          <p:cNvPr id="3" name="Content Placeholder 2"/>
          <p:cNvSpPr>
            <a:spLocks noGrp="1"/>
          </p:cNvSpPr>
          <p:nvPr>
            <p:ph idx="1"/>
          </p:nvPr>
        </p:nvSpPr>
        <p:spPr/>
        <p:txBody>
          <a:bodyPr>
            <a:normAutofit/>
          </a:bodyPr>
          <a:lstStyle/>
          <a:p>
            <a:pPr marL="342900" indent="-342900">
              <a:buAutoNum type="arabicPeriod"/>
            </a:pPr>
            <a:r>
              <a:rPr lang="en-US" sz="2400" dirty="0" smtClean="0"/>
              <a:t>Share your work with a partner</a:t>
            </a:r>
          </a:p>
          <a:p>
            <a:pPr marL="342900" indent="-342900">
              <a:buAutoNum type="arabicPeriod"/>
            </a:pPr>
            <a:r>
              <a:rPr lang="en-US" sz="2400" dirty="0" smtClean="0"/>
              <a:t>Share one compliment and one suggestion for improvement (see stems for useful conversation)</a:t>
            </a:r>
          </a:p>
          <a:p>
            <a:pPr marL="342900" indent="-342900">
              <a:buAutoNum type="arabicPeriod"/>
            </a:pPr>
            <a:r>
              <a:rPr lang="en-US" sz="2400" dirty="0" smtClean="0"/>
              <a:t>You will present an objective summary of their work and give a compliment</a:t>
            </a:r>
            <a:endParaRPr lang="en-US" sz="2400" dirty="0"/>
          </a:p>
        </p:txBody>
      </p:sp>
    </p:spTree>
    <p:extLst>
      <p:ext uri="{BB962C8B-B14F-4D97-AF65-F5344CB8AC3E}">
        <p14:creationId xmlns:p14="http://schemas.microsoft.com/office/powerpoint/2010/main" val="3006587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6386" y="1220724"/>
            <a:ext cx="7543800" cy="4407734"/>
          </a:xfrm>
        </p:spPr>
        <p:txBody>
          <a:bodyPr>
            <a:normAutofit fontScale="90000"/>
          </a:bodyPr>
          <a:lstStyle/>
          <a:p>
            <a:r>
              <a:rPr lang="en-US" u="sng" dirty="0"/>
              <a:t>Classroom Leaders 4th:</a:t>
            </a:r>
            <a:r>
              <a:rPr lang="en-US" dirty="0"/>
              <a:t/>
            </a:r>
            <a:br>
              <a:rPr lang="en-US" dirty="0"/>
            </a:br>
            <a:r>
              <a:rPr lang="en-US" sz="3600" dirty="0"/>
              <a:t>DJs: Will, Briar, Ellis, Lukas, Chris, Spencer</a:t>
            </a:r>
            <a:br>
              <a:rPr lang="en-US" sz="3600" dirty="0"/>
            </a:br>
            <a:r>
              <a:rPr lang="en-US" sz="3600" dirty="0"/>
              <a:t>Electricians Ellis, Neviah, Spencer, Za’Corriun</a:t>
            </a:r>
            <a:br>
              <a:rPr lang="en-US" sz="3600" dirty="0"/>
            </a:br>
            <a:r>
              <a:rPr lang="en-US" sz="3600" dirty="0"/>
              <a:t>Teachers Assistants: Kaliyah Mishawn</a:t>
            </a:r>
            <a:br>
              <a:rPr lang="en-US" sz="3600" dirty="0"/>
            </a:br>
            <a:r>
              <a:rPr lang="en-US" sz="3600" dirty="0"/>
              <a:t>Liveschool Point-taker: Brayden, Jae’Suan</a:t>
            </a:r>
            <a:br>
              <a:rPr lang="en-US" sz="3600" dirty="0"/>
            </a:br>
            <a:r>
              <a:rPr lang="en-US" sz="3600" dirty="0"/>
              <a:t>Botanist: Ellis Neviah</a:t>
            </a:r>
            <a:br>
              <a:rPr lang="en-US" sz="3600" dirty="0"/>
            </a:br>
            <a:r>
              <a:rPr lang="en-US" sz="3600" dirty="0"/>
              <a:t>Team Point-Taker: Will &amp; Laura &amp; ZaCorriun, CJ</a:t>
            </a:r>
            <a:r>
              <a:rPr lang="en-US" dirty="0"/>
              <a:t/>
            </a:r>
            <a:br>
              <a:rPr lang="en-US" dirty="0"/>
            </a:br>
            <a:endParaRPr lang="en-US" dirty="0"/>
          </a:p>
        </p:txBody>
      </p:sp>
    </p:spTree>
    <p:extLst>
      <p:ext uri="{BB962C8B-B14F-4D97-AF65-F5344CB8AC3E}">
        <p14:creationId xmlns:p14="http://schemas.microsoft.com/office/powerpoint/2010/main" val="2912522429"/>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Seats 2</a:t>
            </a:r>
            <a:r>
              <a:rPr lang="en-US" baseline="30000" dirty="0"/>
              <a:t>nd</a:t>
            </a:r>
            <a:r>
              <a:rPr lang="en-US" dirty="0"/>
              <a:t> </a:t>
            </a:r>
          </a:p>
        </p:txBody>
      </p:sp>
      <p:sp>
        <p:nvSpPr>
          <p:cNvPr id="3" name="Content Placeholder 2"/>
          <p:cNvSpPr>
            <a:spLocks noGrp="1"/>
          </p:cNvSpPr>
          <p:nvPr>
            <p:ph idx="1"/>
          </p:nvPr>
        </p:nvSpPr>
        <p:spPr/>
        <p:txBody>
          <a:bodyPr/>
          <a:lstStyle/>
          <a:p>
            <a:r>
              <a:rPr lang="en-US" dirty="0" smtClean="0"/>
              <a:t>2 tables at the front: Ed, Ms. Skittles</a:t>
            </a:r>
          </a:p>
          <a:p>
            <a:r>
              <a:rPr lang="en-US" dirty="0" smtClean="0"/>
              <a:t>GROUP </a:t>
            </a:r>
            <a:r>
              <a:rPr lang="en-US" dirty="0"/>
              <a:t>1: Grayson, Maxwell, </a:t>
            </a:r>
            <a:r>
              <a:rPr lang="en-US" dirty="0" smtClean="0"/>
              <a:t>Yousif</a:t>
            </a:r>
            <a:r>
              <a:rPr lang="en-US" dirty="0"/>
              <a:t>,</a:t>
            </a:r>
            <a:r>
              <a:rPr lang="en-US" dirty="0" smtClean="0"/>
              <a:t> Eayn</a:t>
            </a:r>
            <a:endParaRPr lang="en-US" dirty="0"/>
          </a:p>
          <a:p>
            <a:r>
              <a:rPr lang="en-US" dirty="0"/>
              <a:t>GROUP 2: Miles, </a:t>
            </a:r>
            <a:r>
              <a:rPr lang="en-US" dirty="0" smtClean="0"/>
              <a:t>Corey, </a:t>
            </a:r>
            <a:r>
              <a:rPr lang="en-US" dirty="0"/>
              <a:t>Isabella, Morgan</a:t>
            </a:r>
          </a:p>
          <a:p>
            <a:r>
              <a:rPr lang="en-US" dirty="0"/>
              <a:t>GROUP 3: Knox, Montrese, Sam, Kingston</a:t>
            </a:r>
          </a:p>
          <a:p>
            <a:r>
              <a:rPr lang="en-US" dirty="0"/>
              <a:t>GROUP 4: Victor, Julian, Zoe, Triniti</a:t>
            </a:r>
          </a:p>
          <a:p>
            <a:r>
              <a:rPr lang="en-US" dirty="0"/>
              <a:t>GROUP 5: </a:t>
            </a:r>
            <a:r>
              <a:rPr lang="en-US" dirty="0" smtClean="0"/>
              <a:t>Quantarius, </a:t>
            </a:r>
            <a:r>
              <a:rPr lang="en-US" dirty="0"/>
              <a:t>Trey</a:t>
            </a:r>
          </a:p>
          <a:p>
            <a:r>
              <a:rPr lang="en-US" dirty="0"/>
              <a:t>GROUP 6: Alon, Brook, Destini</a:t>
            </a:r>
            <a:r>
              <a:rPr lang="en-US" dirty="0" smtClean="0"/>
              <a:t>, Dejuan</a:t>
            </a:r>
            <a:endParaRPr lang="en-US" dirty="0"/>
          </a:p>
          <a:p>
            <a:r>
              <a:rPr lang="en-US" dirty="0"/>
              <a:t>LIBRARY LOUNGE: Angel, Summer, Giacamo, </a:t>
            </a:r>
          </a:p>
        </p:txBody>
      </p:sp>
    </p:spTree>
    <p:extLst>
      <p:ext uri="{BB962C8B-B14F-4D97-AF65-F5344CB8AC3E}">
        <p14:creationId xmlns:p14="http://schemas.microsoft.com/office/powerpoint/2010/main" val="3289205831"/>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Seats 4</a:t>
            </a:r>
            <a:r>
              <a:rPr lang="en-US" baseline="30000" dirty="0"/>
              <a:t>th</a:t>
            </a:r>
            <a:r>
              <a:rPr lang="en-US" dirty="0"/>
              <a:t> </a:t>
            </a:r>
          </a:p>
        </p:txBody>
      </p:sp>
      <p:sp>
        <p:nvSpPr>
          <p:cNvPr id="3" name="Content Placeholder 2"/>
          <p:cNvSpPr>
            <a:spLocks noGrp="1"/>
          </p:cNvSpPr>
          <p:nvPr>
            <p:ph idx="1"/>
          </p:nvPr>
        </p:nvSpPr>
        <p:spPr/>
        <p:txBody>
          <a:bodyPr/>
          <a:lstStyle/>
          <a:p>
            <a:r>
              <a:rPr lang="en-US" dirty="0"/>
              <a:t>Winners for the week</a:t>
            </a:r>
          </a:p>
          <a:p>
            <a:r>
              <a:rPr lang="en-US" dirty="0"/>
              <a:t>GROUP 1: Jermiah, Cortesha, Jae’Suan, Laura</a:t>
            </a:r>
          </a:p>
          <a:p>
            <a:r>
              <a:rPr lang="en-US" dirty="0"/>
              <a:t>GROUP 2: Neviah, Lukas, Chris, Kaliya</a:t>
            </a:r>
          </a:p>
          <a:p>
            <a:r>
              <a:rPr lang="en-US" dirty="0"/>
              <a:t>GROUP 3: Brayden, CJ, Briar</a:t>
            </a:r>
          </a:p>
          <a:p>
            <a:r>
              <a:rPr lang="en-US" dirty="0"/>
              <a:t>GROUP 4: Will, Ellis, Noah</a:t>
            </a:r>
          </a:p>
          <a:p>
            <a:r>
              <a:rPr lang="en-US" dirty="0"/>
              <a:t>GROUP 5: Niko, Jacobi, Spencer</a:t>
            </a:r>
          </a:p>
          <a:p>
            <a:r>
              <a:rPr lang="en-US" dirty="0"/>
              <a:t>GROUP 6: </a:t>
            </a:r>
            <a:r>
              <a:rPr lang="en-US" dirty="0" err="1" smtClean="0"/>
              <a:t>Mishawn</a:t>
            </a:r>
            <a:r>
              <a:rPr lang="en-US" dirty="0" smtClean="0"/>
              <a:t>, </a:t>
            </a:r>
            <a:r>
              <a:rPr lang="en-US" dirty="0" err="1" smtClean="0"/>
              <a:t>ZaCorrian</a:t>
            </a:r>
            <a:endParaRPr lang="en-US" dirty="0" smtClean="0"/>
          </a:p>
          <a:p>
            <a:r>
              <a:rPr lang="en-US" dirty="0" smtClean="0"/>
              <a:t>LIBRARY </a:t>
            </a:r>
            <a:r>
              <a:rPr lang="en-US" dirty="0"/>
              <a:t>LOUNGE </a:t>
            </a:r>
            <a:r>
              <a:rPr lang="en-US" dirty="0" smtClean="0"/>
              <a:t>Brayden, CJ, Briar</a:t>
            </a:r>
            <a:endParaRPr lang="en-US" dirty="0"/>
          </a:p>
        </p:txBody>
      </p:sp>
    </p:spTree>
    <p:extLst>
      <p:ext uri="{BB962C8B-B14F-4D97-AF65-F5344CB8AC3E}">
        <p14:creationId xmlns:p14="http://schemas.microsoft.com/office/powerpoint/2010/main" val="283978013"/>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Team Points</a:t>
            </a:r>
          </a:p>
        </p:txBody>
      </p:sp>
      <p:sp>
        <p:nvSpPr>
          <p:cNvPr id="3" name="Content Placeholder 2"/>
          <p:cNvSpPr>
            <a:spLocks noGrp="1"/>
          </p:cNvSpPr>
          <p:nvPr>
            <p:ph idx="1"/>
          </p:nvPr>
        </p:nvSpPr>
        <p:spPr/>
        <p:txBody>
          <a:bodyPr/>
          <a:lstStyle/>
          <a:p>
            <a:r>
              <a:rPr lang="en-US" dirty="0"/>
              <a:t>GROUP 1</a:t>
            </a:r>
          </a:p>
          <a:p>
            <a:r>
              <a:rPr lang="en-US" dirty="0"/>
              <a:t>GROUP 2</a:t>
            </a:r>
          </a:p>
          <a:p>
            <a:r>
              <a:rPr lang="en-US" dirty="0"/>
              <a:t>GROUP 3</a:t>
            </a:r>
          </a:p>
          <a:p>
            <a:r>
              <a:rPr lang="en-US" dirty="0"/>
              <a:t>GROUP 4</a:t>
            </a:r>
          </a:p>
          <a:p>
            <a:r>
              <a:rPr lang="en-US" dirty="0"/>
              <a:t>GROUP 5</a:t>
            </a:r>
          </a:p>
          <a:p>
            <a:r>
              <a:rPr lang="en-US" dirty="0"/>
              <a:t>GROUP 6</a:t>
            </a:r>
          </a:p>
          <a:p>
            <a:r>
              <a:rPr lang="en-US" dirty="0"/>
              <a:t>LIBRARY LOUNGE</a:t>
            </a:r>
          </a:p>
        </p:txBody>
      </p:sp>
    </p:spTree>
    <p:extLst>
      <p:ext uri="{BB962C8B-B14F-4D97-AF65-F5344CB8AC3E}">
        <p14:creationId xmlns:p14="http://schemas.microsoft.com/office/powerpoint/2010/main" val="1864367020"/>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https://westend6thgrade.weebly.com/</a:t>
            </a:r>
          </a:p>
        </p:txBody>
      </p:sp>
      <p:sp>
        <p:nvSpPr>
          <p:cNvPr id="3" name="Content Placeholder 2"/>
          <p:cNvSpPr>
            <a:spLocks noGrp="1"/>
          </p:cNvSpPr>
          <p:nvPr>
            <p:ph idx="1"/>
          </p:nvPr>
        </p:nvSpPr>
        <p:spPr/>
        <p:txBody>
          <a:bodyPr>
            <a:normAutofit/>
          </a:bodyPr>
          <a:lstStyle/>
          <a:p>
            <a:r>
              <a:rPr lang="en-US" sz="2800" b="1" dirty="0" smtClean="0">
                <a:solidFill>
                  <a:srgbClr val="FF0000"/>
                </a:solidFill>
              </a:rPr>
              <a:t>Homework </a:t>
            </a:r>
            <a:r>
              <a:rPr lang="en-US" sz="2800" b="1" dirty="0">
                <a:solidFill>
                  <a:srgbClr val="FF0000"/>
                </a:solidFill>
              </a:rPr>
              <a:t>– due Friday</a:t>
            </a:r>
          </a:p>
          <a:p>
            <a:pPr marL="0" indent="0">
              <a:buNone/>
            </a:pPr>
            <a:endParaRPr lang="en-US" sz="2800" b="1" dirty="0">
              <a:solidFill>
                <a:srgbClr val="FF0000"/>
              </a:solidFill>
            </a:endParaRPr>
          </a:p>
          <a:p>
            <a:r>
              <a:rPr lang="en-US" sz="2800" b="1" dirty="0">
                <a:solidFill>
                  <a:srgbClr val="FF0000"/>
                </a:solidFill>
              </a:rPr>
              <a:t>ELA</a:t>
            </a:r>
            <a:r>
              <a:rPr lang="en-US" sz="2800" b="1" dirty="0" smtClean="0">
                <a:solidFill>
                  <a:srgbClr val="FF0000"/>
                </a:solidFill>
              </a:rPr>
              <a:t>: “Adjectives vs. Adverbs” noredink.com</a:t>
            </a:r>
          </a:p>
          <a:p>
            <a:endParaRPr lang="en-US" sz="2800" b="1" dirty="0">
              <a:solidFill>
                <a:srgbClr val="FF0000"/>
              </a:solidFill>
            </a:endParaRPr>
          </a:p>
          <a:p>
            <a:r>
              <a:rPr lang="en-US" sz="2800" b="1" dirty="0">
                <a:solidFill>
                  <a:srgbClr val="FF0000"/>
                </a:solidFill>
                <a:hlinkClick r:id="rId2"/>
              </a:rPr>
              <a:t>https://</a:t>
            </a:r>
            <a:r>
              <a:rPr lang="en-US" sz="2800" b="1" dirty="0" smtClean="0">
                <a:solidFill>
                  <a:srgbClr val="FF0000"/>
                </a:solidFill>
                <a:hlinkClick r:id="rId2"/>
              </a:rPr>
              <a:t>www.noredink.com/learn/assignments/3368767</a:t>
            </a:r>
            <a:r>
              <a:rPr lang="en-US" sz="2800" b="1" dirty="0" smtClean="0">
                <a:solidFill>
                  <a:srgbClr val="FF0000"/>
                </a:solidFill>
              </a:rPr>
              <a:t> </a:t>
            </a:r>
            <a:endParaRPr lang="en-US" sz="2800" b="1" dirty="0">
              <a:solidFill>
                <a:srgbClr val="FF0000"/>
              </a:solidFill>
            </a:endParaRPr>
          </a:p>
        </p:txBody>
      </p:sp>
    </p:spTree>
    <p:extLst>
      <p:ext uri="{BB962C8B-B14F-4D97-AF65-F5344CB8AC3E}">
        <p14:creationId xmlns:p14="http://schemas.microsoft.com/office/powerpoint/2010/main" val="2546048808"/>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Materials Required</a:t>
            </a:r>
          </a:p>
        </p:txBody>
      </p:sp>
      <p:sp>
        <p:nvSpPr>
          <p:cNvPr id="3" name="Content Placeholder 2"/>
          <p:cNvSpPr>
            <a:spLocks noGrp="1"/>
          </p:cNvSpPr>
          <p:nvPr>
            <p:ph idx="1"/>
          </p:nvPr>
        </p:nvSpPr>
        <p:spPr/>
        <p:txBody>
          <a:bodyPr/>
          <a:lstStyle/>
          <a:p>
            <a:r>
              <a:rPr lang="en-US" dirty="0"/>
              <a:t>Pencil/pen</a:t>
            </a:r>
          </a:p>
          <a:p>
            <a:r>
              <a:rPr lang="en-US" dirty="0"/>
              <a:t>Homework Folder (with Pink bathroom passes inside)</a:t>
            </a:r>
          </a:p>
          <a:p>
            <a:r>
              <a:rPr lang="en-US" dirty="0"/>
              <a:t>Language Arts Folder/binder (with Writing Notebook inside</a:t>
            </a:r>
            <a:r>
              <a:rPr lang="en-US" dirty="0" smtClean="0"/>
              <a:t>)</a:t>
            </a:r>
          </a:p>
          <a:p>
            <a:r>
              <a:rPr lang="en-US" dirty="0" smtClean="0"/>
              <a:t>IFL booklet (Security Blanket story)</a:t>
            </a:r>
            <a:endParaRPr lang="en-US" dirty="0"/>
          </a:p>
          <a:p>
            <a:pPr marL="0" indent="0">
              <a:buNone/>
            </a:pPr>
            <a:endParaRPr lang="en-US" dirty="0"/>
          </a:p>
        </p:txBody>
      </p:sp>
    </p:spTree>
    <p:extLst>
      <p:ext uri="{BB962C8B-B14F-4D97-AF65-F5344CB8AC3E}">
        <p14:creationId xmlns:p14="http://schemas.microsoft.com/office/powerpoint/2010/main" val="3005582695"/>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83326"/>
            <a:ext cx="10058400" cy="653143"/>
          </a:xfrm>
        </p:spPr>
        <p:txBody>
          <a:bodyPr>
            <a:normAutofit fontScale="90000"/>
          </a:bodyPr>
          <a:lstStyle/>
          <a:p>
            <a:r>
              <a:rPr lang="en-US" dirty="0" smtClean="0"/>
              <a:t>Intervention Flow Chart</a:t>
            </a:r>
            <a:endParaRPr lang="en-US" dirty="0"/>
          </a:p>
        </p:txBody>
      </p:sp>
      <p:sp>
        <p:nvSpPr>
          <p:cNvPr id="3" name="Content Placeholder 2"/>
          <p:cNvSpPr>
            <a:spLocks noGrp="1"/>
          </p:cNvSpPr>
          <p:nvPr>
            <p:ph idx="1"/>
          </p:nvPr>
        </p:nvSpPr>
        <p:spPr>
          <a:xfrm>
            <a:off x="496389" y="1136469"/>
            <a:ext cx="10750731" cy="4898571"/>
          </a:xfrm>
        </p:spPr>
        <p:txBody>
          <a:bodyPr>
            <a:noAutofit/>
          </a:bodyPr>
          <a:lstStyle/>
          <a:p>
            <a:pPr marL="0" indent="0">
              <a:buNone/>
            </a:pPr>
            <a:r>
              <a:rPr lang="en-US" sz="2400" dirty="0" smtClean="0"/>
              <a:t>New process – listen closely. This applies to ALL YOUR CLASSES</a:t>
            </a:r>
          </a:p>
          <a:p>
            <a:pPr marL="0" indent="0">
              <a:buNone/>
            </a:pPr>
            <a:r>
              <a:rPr lang="en-US" sz="2400" b="1" u="sng" dirty="0" smtClean="0"/>
              <a:t>IF YOU BREAK EXPECTATIONS…….?</a:t>
            </a:r>
            <a:endParaRPr lang="en-US" sz="2400" b="1" u="sng" dirty="0"/>
          </a:p>
          <a:p>
            <a:pPr marL="0" indent="0">
              <a:buNone/>
            </a:pPr>
            <a:r>
              <a:rPr lang="en-US" sz="2400" dirty="0" smtClean="0"/>
              <a:t>1.) You receive a written warning – your name will be written on the board and will serve as a visual redirection.</a:t>
            </a:r>
          </a:p>
          <a:p>
            <a:pPr marL="0" indent="0">
              <a:buNone/>
            </a:pPr>
            <a:r>
              <a:rPr lang="en-US" sz="2400" dirty="0" smtClean="0"/>
              <a:t>2.) You will move to the Reflection Corner to work on a different task and reflect on your behavior.</a:t>
            </a:r>
          </a:p>
          <a:p>
            <a:pPr marL="0" indent="0">
              <a:buNone/>
            </a:pPr>
            <a:r>
              <a:rPr lang="en-US" sz="2400" dirty="0" smtClean="0"/>
              <a:t>3.) If you do not follow expectations in the reflection corner (talking or leaving the seat) you will lose the privilege of having free time during physical activity, and, instead, participate in supervised recess. You parent will be contacted and made aware of your behavior. This will also be documented in Infinite Campus.</a:t>
            </a:r>
          </a:p>
          <a:p>
            <a:pPr marL="0" indent="0">
              <a:buNone/>
            </a:pPr>
            <a:r>
              <a:rPr lang="en-US" sz="2400" dirty="0" smtClean="0"/>
              <a:t>4.) If you still aren’t following expectations, you will move to another room. Mr. Hunter will come to speak with you.</a:t>
            </a:r>
            <a:endParaRPr lang="en-US" sz="2400" dirty="0"/>
          </a:p>
        </p:txBody>
      </p:sp>
    </p:spTree>
    <p:extLst>
      <p:ext uri="{BB962C8B-B14F-4D97-AF65-F5344CB8AC3E}">
        <p14:creationId xmlns:p14="http://schemas.microsoft.com/office/powerpoint/2010/main" val="7263279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TM03457510[[fn=Savon]]</Template>
  <TotalTime>83</TotalTime>
  <Words>1004</Words>
  <Application>Microsoft Office PowerPoint</Application>
  <PresentationFormat>Widescreen</PresentationFormat>
  <Paragraphs>111</Paragraphs>
  <Slides>24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Century Gothic</vt:lpstr>
      <vt:lpstr>Garamond</vt:lpstr>
      <vt:lpstr>Savon</vt:lpstr>
      <vt:lpstr>Week 6</vt:lpstr>
      <vt:lpstr>Classroom Leaders 2nd </vt:lpstr>
      <vt:lpstr>Classroom Leaders 4th: DJs: Will, Briar, Ellis, Lukas, Chris, Spencer Electricians Ellis, Neviah, Spencer, Za’Corriun Teachers Assistants: Kaliyah Mishawn Liveschool Point-taker: Brayden, Jae’Suan Botanist: Ellis Neviah Team Point-Taker: Will &amp; Laura &amp; ZaCorriun, CJ </vt:lpstr>
      <vt:lpstr>New Seats 2nd </vt:lpstr>
      <vt:lpstr>New Seats 4th </vt:lpstr>
      <vt:lpstr>Team Points</vt:lpstr>
      <vt:lpstr>https://westend6thgrade.weebly.com/</vt:lpstr>
      <vt:lpstr>Materials Required</vt:lpstr>
      <vt:lpstr>Intervention Flow Chart</vt:lpstr>
      <vt:lpstr>Security Blanket</vt:lpstr>
      <vt:lpstr>Monday: Today we will</vt:lpstr>
      <vt:lpstr>P. ___ Monday Bell Ringer What do all these pictures have in common?</vt:lpstr>
      <vt:lpstr>P.___ Guided Notes </vt:lpstr>
      <vt:lpstr>P.___ Writing prompt for this week.</vt:lpstr>
      <vt:lpstr>Perspective in Security Blanket</vt:lpstr>
      <vt:lpstr>Tuesday: Today we will</vt:lpstr>
      <vt:lpstr>P. ___ Tuesday Bell Ringer</vt:lpstr>
      <vt:lpstr>P.___ Writing prompt for this week.</vt:lpstr>
      <vt:lpstr>Review Perspective in Security Blanket</vt:lpstr>
      <vt:lpstr>Narrative Perspective</vt:lpstr>
      <vt:lpstr>P. ___ Wednesday Bell Ringer</vt:lpstr>
      <vt:lpstr>P.___ Writing prompt for this week.</vt:lpstr>
      <vt:lpstr>Continue Drafting</vt:lpstr>
      <vt:lpstr>Peer Review</vt:lpstr>
    </vt:vector>
  </TitlesOfParts>
  <Company>Metro Nashville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6</dc:title>
  <dc:creator>Kelleher, Kaitlyn A</dc:creator>
  <cp:lastModifiedBy>Kelleher, Kaitlyn A</cp:lastModifiedBy>
  <cp:revision>6</cp:revision>
  <cp:lastPrinted>2019-09-08T19:02:59Z</cp:lastPrinted>
  <dcterms:created xsi:type="dcterms:W3CDTF">2019-09-08T19:02:07Z</dcterms:created>
  <dcterms:modified xsi:type="dcterms:W3CDTF">2019-09-08T20:25:16Z</dcterms:modified>
</cp:coreProperties>
</file>