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7" r:id="rId2"/>
    <p:sldId id="258" r:id="rId3"/>
    <p:sldId id="259" r:id="rId4"/>
    <p:sldId id="260" r:id="rId5"/>
    <p:sldId id="261" r:id="rId6"/>
    <p:sldId id="262" r:id="rId7"/>
    <p:sldId id="263" r:id="rId8"/>
    <p:sldId id="264" r:id="rId9"/>
    <p:sldId id="287" r:id="rId10"/>
    <p:sldId id="266" r:id="rId11"/>
    <p:sldId id="265" r:id="rId12"/>
    <p:sldId id="288" r:id="rId13"/>
    <p:sldId id="268" r:id="rId14"/>
    <p:sldId id="278" r:id="rId15"/>
    <p:sldId id="289" r:id="rId16"/>
    <p:sldId id="291" r:id="rId17"/>
    <p:sldId id="294" r:id="rId18"/>
    <p:sldId id="290" r:id="rId19"/>
    <p:sldId id="292" r:id="rId20"/>
    <p:sldId id="293" r:id="rId21"/>
    <p:sldId id="295" r:id="rId22"/>
    <p:sldId id="296" r:id="rId23"/>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9/5/2019</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9/5/2019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9/5/2019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9/5/2019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9/5/2019</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9/5/2019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9/5/2019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9/5/2019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9/5/2019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9/5/2019</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9/5/2019</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9/5/2019</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noredink.com/learn/assignments/336876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Week </a:t>
            </a:r>
            <a:r>
              <a:rPr lang="en-US" dirty="0" smtClean="0"/>
              <a:t>5</a:t>
            </a:r>
            <a:endParaRPr lang="en-US" dirty="0"/>
          </a:p>
        </p:txBody>
      </p:sp>
      <p:sp>
        <p:nvSpPr>
          <p:cNvPr id="3" name="Subtitle 2"/>
          <p:cNvSpPr>
            <a:spLocks noGrp="1"/>
          </p:cNvSpPr>
          <p:nvPr>
            <p:ph type="subTitle" idx="1"/>
          </p:nvPr>
        </p:nvSpPr>
        <p:spPr/>
        <p:txBody>
          <a:bodyPr/>
          <a:lstStyle/>
          <a:p>
            <a:r>
              <a:rPr lang="en-US" dirty="0"/>
              <a:t>6</a:t>
            </a:r>
            <a:r>
              <a:rPr lang="en-US" baseline="30000" dirty="0"/>
              <a:t>th</a:t>
            </a:r>
            <a:r>
              <a:rPr lang="en-US" dirty="0"/>
              <a:t> Grade Language Arts</a:t>
            </a:r>
          </a:p>
        </p:txBody>
      </p:sp>
    </p:spTree>
    <p:extLst>
      <p:ext uri="{BB962C8B-B14F-4D97-AF65-F5344CB8AC3E}">
        <p14:creationId xmlns:p14="http://schemas.microsoft.com/office/powerpoint/2010/main" val="1297909575"/>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a:t>
            </a:r>
            <a:r>
              <a:rPr lang="en-US" dirty="0"/>
              <a:t>Today we will</a:t>
            </a:r>
          </a:p>
        </p:txBody>
      </p:sp>
      <p:sp>
        <p:nvSpPr>
          <p:cNvPr id="3" name="Content Placeholder 2"/>
          <p:cNvSpPr>
            <a:spLocks noGrp="1"/>
          </p:cNvSpPr>
          <p:nvPr>
            <p:ph idx="1"/>
          </p:nvPr>
        </p:nvSpPr>
        <p:spPr/>
        <p:txBody>
          <a:bodyPr/>
          <a:lstStyle/>
          <a:p>
            <a:r>
              <a:rPr lang="en-US" dirty="0"/>
              <a:t>Answer the Bell Ringer</a:t>
            </a:r>
          </a:p>
          <a:p>
            <a:r>
              <a:rPr lang="en-US" dirty="0" smtClean="0"/>
              <a:t>Talk about Tone/Mood</a:t>
            </a:r>
            <a:endParaRPr lang="en-US" dirty="0"/>
          </a:p>
          <a:p>
            <a:r>
              <a:rPr lang="en-US" dirty="0" smtClean="0"/>
              <a:t>Read “Security Blanket” and pick out 3 sentences that have a sinister tone and a scary mood.</a:t>
            </a:r>
            <a:endParaRPr lang="en-US" dirty="0"/>
          </a:p>
        </p:txBody>
      </p:sp>
    </p:spTree>
    <p:extLst>
      <p:ext uri="{BB962C8B-B14F-4D97-AF65-F5344CB8AC3E}">
        <p14:creationId xmlns:p14="http://schemas.microsoft.com/office/powerpoint/2010/main" val="4059072610"/>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Title Page </a:t>
            </a:r>
            <a:r>
              <a:rPr lang="en-US" dirty="0" smtClean="0"/>
              <a:t>23 </a:t>
            </a:r>
            <a:r>
              <a:rPr lang="en-US" dirty="0"/>
              <a:t>“Bell Ringers </a:t>
            </a:r>
            <a:r>
              <a:rPr lang="en-US" dirty="0" smtClean="0"/>
              <a:t>9/3-9/6</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a:t>Copy the following Questions</a:t>
            </a:r>
          </a:p>
        </p:txBody>
      </p:sp>
    </p:spTree>
    <p:extLst>
      <p:ext uri="{BB962C8B-B14F-4D97-AF65-F5344CB8AC3E}">
        <p14:creationId xmlns:p14="http://schemas.microsoft.com/office/powerpoint/2010/main" val="94050959"/>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 23 Tuesday Bell Ringer</a:t>
            </a:r>
            <a:endParaRPr lang="en-US" dirty="0"/>
          </a:p>
        </p:txBody>
      </p:sp>
      <p:sp>
        <p:nvSpPr>
          <p:cNvPr id="3" name="Content Placeholder 2"/>
          <p:cNvSpPr>
            <a:spLocks noGrp="1"/>
          </p:cNvSpPr>
          <p:nvPr>
            <p:ph idx="1"/>
          </p:nvPr>
        </p:nvSpPr>
        <p:spPr/>
        <p:txBody>
          <a:bodyPr>
            <a:normAutofit/>
          </a:bodyPr>
          <a:lstStyle/>
          <a:p>
            <a:r>
              <a:rPr lang="en-US" sz="3600" dirty="0" smtClean="0"/>
              <a:t>Write about a scary story that you have seen or read. Describe the story/movie and what EXACTLY made it so scary.</a:t>
            </a:r>
            <a:endParaRPr lang="en-US" sz="3600" dirty="0"/>
          </a:p>
        </p:txBody>
      </p:sp>
    </p:spTree>
    <p:extLst>
      <p:ext uri="{BB962C8B-B14F-4D97-AF65-F5344CB8AC3E}">
        <p14:creationId xmlns:p14="http://schemas.microsoft.com/office/powerpoint/2010/main" val="34902424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Security Blanket</a:t>
            </a:r>
            <a:endParaRPr lang="en-US" dirty="0"/>
          </a:p>
        </p:txBody>
      </p:sp>
      <p:pic>
        <p:nvPicPr>
          <p:cNvPr id="4" name="Content Placeholder 3" descr="Halloween desktop fun, great collection of wallpapers and ..."/>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07903" y="1750423"/>
            <a:ext cx="6314361" cy="4728755"/>
          </a:xfrm>
        </p:spPr>
      </p:pic>
    </p:spTree>
    <p:extLst>
      <p:ext uri="{BB962C8B-B14F-4D97-AF65-F5344CB8AC3E}">
        <p14:creationId xmlns:p14="http://schemas.microsoft.com/office/powerpoint/2010/main" val="600042326"/>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Notes P. 24</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You only need to write down what is </a:t>
            </a:r>
            <a:r>
              <a:rPr lang="en-US" sz="2400" b="1" u="sng" dirty="0" smtClean="0"/>
              <a:t>bold and underlined</a:t>
            </a:r>
          </a:p>
          <a:p>
            <a:pPr marL="0" indent="0">
              <a:buNone/>
            </a:pPr>
            <a:endParaRPr lang="en-US" sz="2400" b="1" u="sng" dirty="0"/>
          </a:p>
          <a:p>
            <a:pPr marL="0" indent="0">
              <a:buNone/>
            </a:pPr>
            <a:r>
              <a:rPr lang="en-US" sz="2400" b="1" u="sng" dirty="0" smtClean="0"/>
              <a:t>Title for your page: “Tone Creates Mood”</a:t>
            </a:r>
          </a:p>
          <a:p>
            <a:pPr marL="342900" indent="-342900">
              <a:buAutoNum type="arabicPeriod"/>
            </a:pPr>
            <a:r>
              <a:rPr lang="en-US" sz="2400" b="1" u="sng" dirty="0" smtClean="0"/>
              <a:t>Tone: the narrator’s attitude toward the story’s subject</a:t>
            </a:r>
          </a:p>
          <a:p>
            <a:pPr marL="342900" indent="-342900">
              <a:buAutoNum type="arabicPeriod"/>
            </a:pPr>
            <a:r>
              <a:rPr lang="en-US" sz="2400" b="1" u="sng" dirty="0" smtClean="0"/>
              <a:t>Mood: the readers feeling about the subject</a:t>
            </a:r>
          </a:p>
          <a:p>
            <a:pPr marL="342900" indent="-342900">
              <a:buAutoNum type="arabicPeriod"/>
            </a:pPr>
            <a:r>
              <a:rPr lang="en-US" sz="2400" b="1" u="sng" dirty="0" smtClean="0"/>
              <a:t>A sinister/ominous tone creates the scared mood in the reader</a:t>
            </a:r>
          </a:p>
          <a:p>
            <a:pPr marL="342900" indent="-342900">
              <a:buAutoNum type="arabicPeriod"/>
            </a:pPr>
            <a:endParaRPr lang="en-US" sz="2400" b="1" u="sng" dirty="0"/>
          </a:p>
        </p:txBody>
      </p:sp>
    </p:spTree>
    <p:extLst>
      <p:ext uri="{BB962C8B-B14F-4D97-AF65-F5344CB8AC3E}">
        <p14:creationId xmlns:p14="http://schemas.microsoft.com/office/powerpoint/2010/main" val="14831026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Notes PRACTICE P. 24</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You only need to write down what is </a:t>
            </a:r>
            <a:r>
              <a:rPr lang="en-US" sz="2400" b="1" u="sng" dirty="0" smtClean="0"/>
              <a:t>bold and underlined</a:t>
            </a:r>
          </a:p>
          <a:p>
            <a:pPr marL="0" indent="0">
              <a:buNone/>
            </a:pPr>
            <a:endParaRPr lang="en-US" sz="2400" b="1" u="sng" dirty="0" smtClean="0"/>
          </a:p>
          <a:p>
            <a:pPr marL="0" indent="0">
              <a:buNone/>
            </a:pPr>
            <a:r>
              <a:rPr lang="en-US" sz="2400" dirty="0" smtClean="0"/>
              <a:t>WE ARE STILL ON </a:t>
            </a:r>
            <a:r>
              <a:rPr lang="en-US" sz="2400" dirty="0"/>
              <a:t>PAGE </a:t>
            </a:r>
            <a:r>
              <a:rPr lang="en-US" sz="2400" dirty="0" smtClean="0"/>
              <a:t>24</a:t>
            </a:r>
            <a:endParaRPr lang="en-US" sz="2400" dirty="0"/>
          </a:p>
          <a:p>
            <a:pPr marL="0" indent="0">
              <a:buNone/>
            </a:pPr>
            <a:r>
              <a:rPr lang="en-US" sz="2400" b="1" u="sng" dirty="0" smtClean="0"/>
              <a:t>1. What is the subject of both movie trailers?</a:t>
            </a:r>
          </a:p>
          <a:p>
            <a:pPr marL="0" indent="0">
              <a:buNone/>
            </a:pPr>
            <a:r>
              <a:rPr lang="en-US" sz="2400" b="1" u="sng" dirty="0" smtClean="0"/>
              <a:t>2. Tone: In each trailer, what is the attitude toward Mary?</a:t>
            </a:r>
          </a:p>
          <a:p>
            <a:pPr marL="0" indent="0">
              <a:buNone/>
            </a:pPr>
            <a:r>
              <a:rPr lang="en-US" sz="2400" b="1" u="sng" dirty="0" smtClean="0"/>
              <a:t>3. Mood: How does each trailer make you feel? What is your mood?</a:t>
            </a:r>
          </a:p>
          <a:p>
            <a:pPr marL="0" indent="0">
              <a:buNone/>
            </a:pPr>
            <a:r>
              <a:rPr lang="en-US" sz="2400" b="1" u="sng" dirty="0" smtClean="0"/>
              <a:t>4. Which one do you like better? Why?</a:t>
            </a:r>
            <a:endParaRPr lang="en-US" sz="2400" b="1" u="sng" dirty="0"/>
          </a:p>
        </p:txBody>
      </p:sp>
    </p:spTree>
    <p:extLst>
      <p:ext uri="{BB962C8B-B14F-4D97-AF65-F5344CB8AC3E}">
        <p14:creationId xmlns:p14="http://schemas.microsoft.com/office/powerpoint/2010/main" val="38436909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 23 </a:t>
            </a:r>
            <a:r>
              <a:rPr lang="en-US" b="1" u="sng" dirty="0" smtClean="0"/>
              <a:t>Wednesday’s Bell Ringer</a:t>
            </a:r>
            <a:endParaRPr lang="en-US" b="1" u="sng" dirty="0"/>
          </a:p>
        </p:txBody>
      </p:sp>
      <p:sp>
        <p:nvSpPr>
          <p:cNvPr id="3" name="Content Placeholder 2"/>
          <p:cNvSpPr>
            <a:spLocks noGrp="1"/>
          </p:cNvSpPr>
          <p:nvPr>
            <p:ph idx="1"/>
          </p:nvPr>
        </p:nvSpPr>
        <p:spPr/>
        <p:txBody>
          <a:bodyPr>
            <a:noAutofit/>
          </a:bodyPr>
          <a:lstStyle/>
          <a:p>
            <a:pPr marL="0" indent="0">
              <a:buNone/>
            </a:pPr>
            <a:r>
              <a:rPr lang="en-US" sz="2800" dirty="0"/>
              <a:t>Define the following</a:t>
            </a:r>
          </a:p>
          <a:p>
            <a:pPr lvl="0"/>
            <a:r>
              <a:rPr lang="en-US" sz="2800" dirty="0" smtClean="0"/>
              <a:t>Tone:_________________________________________________</a:t>
            </a:r>
            <a:endParaRPr lang="en-US" sz="2800" dirty="0"/>
          </a:p>
          <a:p>
            <a:pPr lvl="0"/>
            <a:r>
              <a:rPr lang="en-US" sz="2800" dirty="0" smtClean="0"/>
              <a:t>Mood:________________________________________________</a:t>
            </a:r>
            <a:endParaRPr lang="en-US" sz="2800" dirty="0"/>
          </a:p>
          <a:p>
            <a:r>
              <a:rPr lang="en-US" sz="2800" dirty="0"/>
              <a:t>Give an example from your favorite </a:t>
            </a:r>
            <a:r>
              <a:rPr lang="en-US" sz="2800" dirty="0" smtClean="0"/>
              <a:t>movie: __________________________________________________________________________________________________________________________________________________________________</a:t>
            </a:r>
            <a:endParaRPr lang="en-US" sz="2800" dirty="0"/>
          </a:p>
        </p:txBody>
      </p:sp>
    </p:spTree>
    <p:extLst>
      <p:ext uri="{BB962C8B-B14F-4D97-AF65-F5344CB8AC3E}">
        <p14:creationId xmlns:p14="http://schemas.microsoft.com/office/powerpoint/2010/main" val="23019449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 </a:t>
            </a:r>
            <a:r>
              <a:rPr lang="en-US" smtClean="0"/>
              <a:t>23 </a:t>
            </a:r>
            <a:r>
              <a:rPr lang="en-US" b="1" u="sng" smtClean="0"/>
              <a:t>Wednesday’s </a:t>
            </a:r>
            <a:r>
              <a:rPr lang="en-US" b="1" u="sng" dirty="0" smtClean="0"/>
              <a:t>Bell Ringer</a:t>
            </a:r>
            <a:endParaRPr lang="en-US" b="1" u="sng" dirty="0"/>
          </a:p>
        </p:txBody>
      </p:sp>
      <p:sp>
        <p:nvSpPr>
          <p:cNvPr id="3" name="Content Placeholder 2"/>
          <p:cNvSpPr>
            <a:spLocks noGrp="1"/>
          </p:cNvSpPr>
          <p:nvPr>
            <p:ph idx="1"/>
          </p:nvPr>
        </p:nvSpPr>
        <p:spPr/>
        <p:txBody>
          <a:bodyPr>
            <a:noAutofit/>
          </a:bodyPr>
          <a:lstStyle/>
          <a:p>
            <a:pPr marL="0" indent="0">
              <a:buNone/>
            </a:pPr>
            <a:r>
              <a:rPr lang="en-US" sz="2800" dirty="0"/>
              <a:t>Define the following</a:t>
            </a:r>
          </a:p>
          <a:p>
            <a:pPr lvl="0"/>
            <a:r>
              <a:rPr lang="en-US" sz="2800" dirty="0" smtClean="0"/>
              <a:t>Tone: Narrator’s attitude toward subject of story</a:t>
            </a:r>
            <a:endParaRPr lang="en-US" sz="2800" dirty="0"/>
          </a:p>
          <a:p>
            <a:pPr lvl="0"/>
            <a:r>
              <a:rPr lang="en-US" sz="2800" dirty="0" smtClean="0"/>
              <a:t>Mood: The feeling of the reader</a:t>
            </a:r>
          </a:p>
          <a:p>
            <a:pPr lvl="0"/>
            <a:r>
              <a:rPr lang="en-US" sz="2800" dirty="0" smtClean="0"/>
              <a:t>Give </a:t>
            </a:r>
            <a:r>
              <a:rPr lang="en-US" sz="2800" dirty="0"/>
              <a:t>an example from your favorite </a:t>
            </a:r>
            <a:r>
              <a:rPr lang="en-US" sz="2800" dirty="0" smtClean="0"/>
              <a:t>movie: </a:t>
            </a:r>
          </a:p>
          <a:p>
            <a:pPr marL="0" lvl="0" indent="0">
              <a:buNone/>
            </a:pPr>
            <a:r>
              <a:rPr lang="en-US" sz="2800" dirty="0"/>
              <a:t>	</a:t>
            </a:r>
            <a:r>
              <a:rPr lang="en-US" sz="2800" dirty="0" smtClean="0"/>
              <a:t>~ </a:t>
            </a:r>
            <a:r>
              <a:rPr lang="en-US" sz="2800" dirty="0" err="1" smtClean="0"/>
              <a:t>Zombieland</a:t>
            </a:r>
            <a:r>
              <a:rPr lang="en-US" sz="2800" dirty="0" smtClean="0"/>
              <a:t> – tone = sarcastic</a:t>
            </a:r>
          </a:p>
          <a:p>
            <a:pPr marL="0" lvl="0" indent="0">
              <a:buNone/>
            </a:pPr>
            <a:r>
              <a:rPr lang="en-US" sz="2800" dirty="0"/>
              <a:t>	</a:t>
            </a:r>
            <a:r>
              <a:rPr lang="en-US" sz="2800" dirty="0" smtClean="0"/>
              <a:t>			Mood = anxious</a:t>
            </a:r>
            <a:endParaRPr lang="en-US" sz="2800" dirty="0"/>
          </a:p>
        </p:txBody>
      </p:sp>
    </p:spTree>
    <p:extLst>
      <p:ext uri="{BB962C8B-B14F-4D97-AF65-F5344CB8AC3E}">
        <p14:creationId xmlns:p14="http://schemas.microsoft.com/office/powerpoint/2010/main" val="31320698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 “Security Blanket” &amp; Copy these questions into P. 25</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2000" b="1" u="sng" dirty="0" smtClean="0"/>
              <a:t>1.) Select 2 powerful sentences from “Security Blanket” that make you feel a scary mood</a:t>
            </a:r>
          </a:p>
          <a:p>
            <a:pPr>
              <a:buFont typeface="Arial" panose="020B0604020202020204" pitchFamily="34" charset="0"/>
              <a:buChar char="•"/>
            </a:pPr>
            <a:r>
              <a:rPr lang="en-US" sz="2000" b="1" u="sng" dirty="0" smtClean="0"/>
              <a:t>Sentence #1:______________________________________________________________ p. __</a:t>
            </a:r>
          </a:p>
          <a:p>
            <a:pPr>
              <a:buFont typeface="Arial" panose="020B0604020202020204" pitchFamily="34" charset="0"/>
              <a:buChar char="•"/>
            </a:pPr>
            <a:r>
              <a:rPr lang="en-US" sz="2000" b="1" u="sng" dirty="0" smtClean="0"/>
              <a:t>Sentence #2:______________________________________________________________ p.__</a:t>
            </a:r>
          </a:p>
          <a:p>
            <a:pPr>
              <a:buFont typeface="Arial" panose="020B0604020202020204" pitchFamily="34" charset="0"/>
              <a:buChar char="•"/>
            </a:pPr>
            <a:endParaRPr lang="en-US" sz="2000" b="1" u="sng" dirty="0" smtClean="0"/>
          </a:p>
          <a:p>
            <a:pPr marL="0" indent="0">
              <a:buNone/>
            </a:pPr>
            <a:r>
              <a:rPr lang="en-US" sz="2000" b="1" u="sng" dirty="0" smtClean="0"/>
              <a:t>2.) What are the descriptive words in sentence #1? Does it suggest (connotation) something positive or negative?</a:t>
            </a:r>
          </a:p>
          <a:p>
            <a:pPr marL="0" indent="0">
              <a:buNone/>
            </a:pPr>
            <a:endParaRPr lang="en-US" sz="2000" b="1" u="sng" dirty="0"/>
          </a:p>
          <a:p>
            <a:pPr marL="0" indent="0">
              <a:buNone/>
            </a:pPr>
            <a:r>
              <a:rPr lang="en-US" sz="2000" b="1" u="sng" dirty="0" smtClean="0"/>
              <a:t>3.) What are the descriptive words in sentence #2? Does it suggest (</a:t>
            </a:r>
            <a:r>
              <a:rPr lang="en-US" sz="2000" b="1" u="sng" dirty="0" err="1" smtClean="0"/>
              <a:t>connotate</a:t>
            </a:r>
            <a:r>
              <a:rPr lang="en-US" sz="2000" b="1" u="sng" dirty="0" smtClean="0"/>
              <a:t>) something </a:t>
            </a:r>
            <a:r>
              <a:rPr lang="en-US" sz="2000" b="1" u="sng" dirty="0" err="1" smtClean="0"/>
              <a:t>postivitie</a:t>
            </a:r>
            <a:r>
              <a:rPr lang="en-US" sz="2000" b="1" u="sng" dirty="0" smtClean="0"/>
              <a:t> or negative?</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24277085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 “Security Blanket” &amp; Copy these questions into P. 26</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sz="2000" b="1" u="sng" dirty="0" smtClean="0"/>
              <a:t>1.) What is the </a:t>
            </a:r>
            <a:r>
              <a:rPr lang="en-US" sz="2000" b="1" u="sng" dirty="0" smtClean="0"/>
              <a:t>topic and theme</a:t>
            </a:r>
            <a:r>
              <a:rPr lang="en-US" sz="2000" b="1" u="sng" dirty="0" smtClean="0"/>
              <a:t> </a:t>
            </a:r>
            <a:r>
              <a:rPr lang="en-US" sz="2000" b="1" u="sng" dirty="0" smtClean="0"/>
              <a:t>of Security </a:t>
            </a:r>
            <a:r>
              <a:rPr lang="en-US" sz="2000" b="1" u="sng" dirty="0" smtClean="0"/>
              <a:t>Blanket?</a:t>
            </a:r>
          </a:p>
          <a:p>
            <a:pPr marL="0" indent="0">
              <a:buNone/>
            </a:pPr>
            <a:r>
              <a:rPr lang="en-US" sz="2000" b="1" u="sng" dirty="0"/>
              <a:t>	</a:t>
            </a:r>
            <a:r>
              <a:rPr lang="en-US" sz="2000" b="1" u="sng" dirty="0" smtClean="0"/>
              <a:t>Topic_________________________________</a:t>
            </a:r>
          </a:p>
          <a:p>
            <a:pPr marL="0" indent="0">
              <a:buNone/>
            </a:pPr>
            <a:r>
              <a:rPr lang="en-US" sz="2000" b="1" u="sng" dirty="0"/>
              <a:t> </a:t>
            </a:r>
            <a:r>
              <a:rPr lang="en-US" sz="2000" b="1" u="sng" dirty="0" smtClean="0"/>
              <a:t>               Theme________________________________</a:t>
            </a:r>
            <a:endParaRPr lang="en-US" sz="2000" b="1" u="sng" dirty="0" smtClean="0"/>
          </a:p>
          <a:p>
            <a:pPr marL="0" indent="0">
              <a:buNone/>
            </a:pPr>
            <a:endParaRPr lang="en-US" sz="2000" b="1" u="sng" dirty="0"/>
          </a:p>
          <a:p>
            <a:pPr marL="0" indent="0">
              <a:buNone/>
            </a:pPr>
            <a:r>
              <a:rPr lang="en-US" sz="2000" b="1" u="sng" dirty="0" smtClean="0"/>
              <a:t>2.) What is the narrator’s attitude toward this subject?</a:t>
            </a:r>
          </a:p>
          <a:p>
            <a:pPr marL="0" indent="0">
              <a:buNone/>
            </a:pPr>
            <a:r>
              <a:rPr lang="en-US" sz="2000" b="1" u="sng" dirty="0"/>
              <a:t>	</a:t>
            </a:r>
            <a:r>
              <a:rPr lang="en-US" sz="2000" b="1" u="sng" dirty="0" smtClean="0"/>
              <a:t>Tone =_______________________________________________</a:t>
            </a:r>
          </a:p>
          <a:p>
            <a:pPr marL="0" indent="0">
              <a:buNone/>
            </a:pPr>
            <a:r>
              <a:rPr lang="en-US" sz="2000" b="1" u="sng" dirty="0"/>
              <a:t>	</a:t>
            </a:r>
            <a:r>
              <a:rPr lang="en-US" sz="2000" b="1" u="sng" dirty="0" smtClean="0"/>
              <a:t>How do I know?______________________________________</a:t>
            </a:r>
          </a:p>
          <a:p>
            <a:pPr marL="0" indent="0">
              <a:buNone/>
            </a:pPr>
            <a:endParaRPr lang="en-US" sz="2000" b="1" u="sng" dirty="0"/>
          </a:p>
          <a:p>
            <a:pPr marL="0" indent="0">
              <a:buNone/>
            </a:pPr>
            <a:r>
              <a:rPr lang="en-US" sz="2000" b="1" u="sng" dirty="0" smtClean="0"/>
              <a:t>3.) What mood does this tone create?______________________________</a:t>
            </a:r>
          </a:p>
          <a:p>
            <a:pPr marL="0" indent="0">
              <a:buNone/>
            </a:pPr>
            <a:r>
              <a:rPr lang="en-US" sz="2000" b="1" u="sng" dirty="0" smtClean="0"/>
              <a:t>4.) How does author’s tone create this mood?____________________________</a:t>
            </a:r>
          </a:p>
          <a:p>
            <a:pPr marL="0" indent="0">
              <a:buNone/>
            </a:pPr>
            <a:r>
              <a:rPr lang="en-US" dirty="0" smtClean="0"/>
              <a:t>5.) What is the topic of “Security Blanket”?_______________________________________</a:t>
            </a:r>
          </a:p>
          <a:p>
            <a:pPr marL="0" indent="0">
              <a:buNone/>
            </a:pPr>
            <a:r>
              <a:rPr lang="en-US" dirty="0" smtClean="0"/>
              <a:t>6.) What is the theme of “</a:t>
            </a:r>
            <a:endParaRPr lang="en-US" dirty="0"/>
          </a:p>
          <a:p>
            <a:pPr marL="0" indent="0">
              <a:buNone/>
            </a:pPr>
            <a:endParaRPr lang="en-US" dirty="0" smtClean="0"/>
          </a:p>
        </p:txBody>
      </p:sp>
    </p:spTree>
    <p:extLst>
      <p:ext uri="{BB962C8B-B14F-4D97-AF65-F5344CB8AC3E}">
        <p14:creationId xmlns:p14="http://schemas.microsoft.com/office/powerpoint/2010/main" val="2858977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Classroom Leaders 2</a:t>
            </a:r>
            <a:r>
              <a:rPr lang="en-US" baseline="30000" dirty="0"/>
              <a:t>nd</a:t>
            </a:r>
            <a:r>
              <a:rPr lang="en-US" dirty="0"/>
              <a:t> </a:t>
            </a:r>
          </a:p>
        </p:txBody>
      </p:sp>
      <p:sp>
        <p:nvSpPr>
          <p:cNvPr id="3" name="Content Placeholder 2"/>
          <p:cNvSpPr>
            <a:spLocks noGrp="1"/>
          </p:cNvSpPr>
          <p:nvPr>
            <p:ph idx="1"/>
          </p:nvPr>
        </p:nvSpPr>
        <p:spPr/>
        <p:txBody>
          <a:bodyPr>
            <a:normAutofit/>
          </a:bodyPr>
          <a:lstStyle/>
          <a:p>
            <a:r>
              <a:rPr lang="en-US" sz="2100" dirty="0"/>
              <a:t>Pencil Person(make sure the correct date is written on the board) </a:t>
            </a:r>
            <a:r>
              <a:rPr lang="en-US" sz="2100" dirty="0">
                <a:solidFill>
                  <a:srgbClr val="FF0000"/>
                </a:solidFill>
              </a:rPr>
              <a:t>Angel</a:t>
            </a:r>
            <a:endParaRPr lang="en-US" sz="2100" dirty="0"/>
          </a:p>
          <a:p>
            <a:r>
              <a:rPr lang="en-US" sz="2100" dirty="0"/>
              <a:t>DJ (can create a clean weekly play list for us to listen to by tomorrow)</a:t>
            </a:r>
          </a:p>
          <a:p>
            <a:pPr lvl="1"/>
            <a:r>
              <a:rPr lang="en-US" sz="1950" dirty="0">
                <a:solidFill>
                  <a:srgbClr val="FF0000"/>
                </a:solidFill>
              </a:rPr>
              <a:t>Montrease, Brook, Summer, Corey</a:t>
            </a:r>
          </a:p>
          <a:p>
            <a:r>
              <a:rPr lang="en-US" sz="2100" dirty="0"/>
              <a:t>Electrician (turns lights on and off) </a:t>
            </a:r>
            <a:r>
              <a:rPr lang="en-US" sz="2100" dirty="0">
                <a:solidFill>
                  <a:srgbClr val="FF0000"/>
                </a:solidFill>
              </a:rPr>
              <a:t>Julian &amp; Destiny</a:t>
            </a:r>
            <a:endParaRPr lang="en-US" sz="2100" dirty="0"/>
          </a:p>
          <a:p>
            <a:r>
              <a:rPr lang="en-US" sz="2100" dirty="0"/>
              <a:t>Teachers’ assistants (pass out materials &amp; pick them up &amp; run errands) </a:t>
            </a:r>
            <a:r>
              <a:rPr lang="en-US" sz="2100" dirty="0">
                <a:solidFill>
                  <a:srgbClr val="FF0000"/>
                </a:solidFill>
              </a:rPr>
              <a:t>Zoe, Triniti, Morgan, Isabella</a:t>
            </a:r>
            <a:endParaRPr lang="en-US" sz="2100" dirty="0"/>
          </a:p>
          <a:p>
            <a:r>
              <a:rPr lang="en-US" sz="2100" dirty="0"/>
              <a:t>Liveschool point taker </a:t>
            </a:r>
            <a:r>
              <a:rPr lang="en-US" sz="2100" dirty="0">
                <a:solidFill>
                  <a:srgbClr val="FF0000"/>
                </a:solidFill>
              </a:rPr>
              <a:t>Maddy, Morgan, Maxwell</a:t>
            </a:r>
            <a:endParaRPr lang="en-US" sz="2100" dirty="0"/>
          </a:p>
          <a:p>
            <a:r>
              <a:rPr lang="en-US" sz="2100" dirty="0"/>
              <a:t>Botanist (makes sure Ms. Kate doesn’t kill her cactus)</a:t>
            </a:r>
            <a:r>
              <a:rPr lang="en-US" sz="2100" dirty="0">
                <a:solidFill>
                  <a:srgbClr val="FF0000"/>
                </a:solidFill>
              </a:rPr>
              <a:t> Knox, Eayn</a:t>
            </a:r>
            <a:endParaRPr lang="en-US" sz="2100" dirty="0"/>
          </a:p>
          <a:p>
            <a:r>
              <a:rPr lang="en-US" sz="2100" dirty="0"/>
              <a:t>Team-Point Taker </a:t>
            </a:r>
            <a:r>
              <a:rPr lang="en-US" sz="2100" dirty="0">
                <a:solidFill>
                  <a:srgbClr val="FF0000"/>
                </a:solidFill>
              </a:rPr>
              <a:t>Alon, Duke, Grayson</a:t>
            </a:r>
            <a:endParaRPr lang="en-US" sz="2100" dirty="0"/>
          </a:p>
          <a:p>
            <a:endParaRPr lang="en-US" dirty="0"/>
          </a:p>
        </p:txBody>
      </p:sp>
    </p:spTree>
    <p:extLst>
      <p:ext uri="{BB962C8B-B14F-4D97-AF65-F5344CB8AC3E}">
        <p14:creationId xmlns:p14="http://schemas.microsoft.com/office/powerpoint/2010/main" val="1944522356"/>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Ringer P. 23 Thursday</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1.) What topics (one-word subjects) are stories usually about?</a:t>
            </a:r>
          </a:p>
          <a:p>
            <a:pPr marL="0" indent="0">
              <a:buNone/>
            </a:pPr>
            <a:endParaRPr lang="en-US" sz="3600" dirty="0" smtClean="0"/>
          </a:p>
          <a:p>
            <a:pPr marL="0" indent="0">
              <a:buNone/>
            </a:pPr>
            <a:r>
              <a:rPr lang="en-US" sz="3600" dirty="0" smtClean="0"/>
              <a:t>2.) What themes (life lessons) are stories usually about?</a:t>
            </a:r>
            <a:endParaRPr lang="en-US" sz="3600" dirty="0"/>
          </a:p>
        </p:txBody>
      </p:sp>
    </p:spTree>
    <p:extLst>
      <p:ext uri="{BB962C8B-B14F-4D97-AF65-F5344CB8AC3E}">
        <p14:creationId xmlns:p14="http://schemas.microsoft.com/office/powerpoint/2010/main" val="7269736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Ringer P. 23 Thursday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3600" dirty="0" smtClean="0"/>
              <a:t>1.) What topics (one-word subjects) are stories usually about?</a:t>
            </a:r>
          </a:p>
          <a:p>
            <a:pPr marL="0" indent="0">
              <a:buNone/>
            </a:pPr>
            <a:r>
              <a:rPr lang="en-US" sz="3600" dirty="0"/>
              <a:t>	</a:t>
            </a:r>
            <a:r>
              <a:rPr lang="en-US" sz="3600" b="1" u="sng" dirty="0" smtClean="0"/>
              <a:t>Love, War, Friendship (big abstract topics)</a:t>
            </a:r>
          </a:p>
          <a:p>
            <a:pPr marL="0" indent="0">
              <a:buNone/>
            </a:pPr>
            <a:endParaRPr lang="en-US" sz="3600" dirty="0" smtClean="0"/>
          </a:p>
          <a:p>
            <a:pPr marL="0" indent="0">
              <a:buNone/>
            </a:pPr>
            <a:r>
              <a:rPr lang="en-US" sz="3600" dirty="0" smtClean="0"/>
              <a:t>2.) What themes (life lessons) are stories usually about?</a:t>
            </a:r>
          </a:p>
          <a:p>
            <a:pPr marL="0" indent="0">
              <a:buNone/>
            </a:pPr>
            <a:r>
              <a:rPr lang="en-US" sz="3600" dirty="0"/>
              <a:t>	</a:t>
            </a:r>
            <a:r>
              <a:rPr lang="en-US" sz="3600" dirty="0" smtClean="0"/>
              <a:t>Usually an action statement</a:t>
            </a:r>
          </a:p>
          <a:p>
            <a:pPr marL="0" indent="0">
              <a:buNone/>
            </a:pPr>
            <a:r>
              <a:rPr lang="en-US" sz="3600" dirty="0"/>
              <a:t>	</a:t>
            </a:r>
            <a:r>
              <a:rPr lang="en-US" sz="3600" b="1" u="sng" dirty="0" smtClean="0"/>
              <a:t>“Be yourself”</a:t>
            </a:r>
            <a:endParaRPr lang="en-US" sz="3600" b="1" u="sng" dirty="0"/>
          </a:p>
        </p:txBody>
      </p:sp>
    </p:spTree>
    <p:extLst>
      <p:ext uri="{BB962C8B-B14F-4D97-AF65-F5344CB8AC3E}">
        <p14:creationId xmlns:p14="http://schemas.microsoft.com/office/powerpoint/2010/main" val="29112735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 23 Practice with a music video</a:t>
            </a:r>
            <a:endParaRPr lang="en-US" dirty="0"/>
          </a:p>
        </p:txBody>
      </p:sp>
      <p:sp>
        <p:nvSpPr>
          <p:cNvPr id="3" name="Content Placeholder 2"/>
          <p:cNvSpPr>
            <a:spLocks noGrp="1"/>
          </p:cNvSpPr>
          <p:nvPr>
            <p:ph idx="1"/>
          </p:nvPr>
        </p:nvSpPr>
        <p:spPr/>
        <p:txBody>
          <a:bodyPr>
            <a:normAutofit/>
          </a:bodyPr>
          <a:lstStyle/>
          <a:p>
            <a:pPr marL="0" indent="0">
              <a:buNone/>
            </a:pPr>
            <a:r>
              <a:rPr lang="en-US" sz="3600" b="1" dirty="0" smtClean="0"/>
              <a:t>1.) What is the topic:</a:t>
            </a:r>
          </a:p>
          <a:p>
            <a:pPr marL="0" indent="0">
              <a:buNone/>
            </a:pPr>
            <a:r>
              <a:rPr lang="en-US" sz="3600" b="1" dirty="0" smtClean="0"/>
              <a:t>2.) What is the theme:</a:t>
            </a:r>
          </a:p>
        </p:txBody>
      </p:sp>
    </p:spTree>
    <p:extLst>
      <p:ext uri="{BB962C8B-B14F-4D97-AF65-F5344CB8AC3E}">
        <p14:creationId xmlns:p14="http://schemas.microsoft.com/office/powerpoint/2010/main" val="815838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6386" y="1220724"/>
            <a:ext cx="7543800" cy="4407734"/>
          </a:xfrm>
        </p:spPr>
        <p:txBody>
          <a:bodyPr>
            <a:normAutofit fontScale="90000"/>
          </a:bodyPr>
          <a:lstStyle/>
          <a:p>
            <a:r>
              <a:rPr lang="en-US" u="sng" dirty="0"/>
              <a:t>Classroom Leaders 4th:</a:t>
            </a:r>
            <a:r>
              <a:rPr lang="en-US" dirty="0"/>
              <a:t/>
            </a:r>
            <a:br>
              <a:rPr lang="en-US" dirty="0"/>
            </a:br>
            <a:r>
              <a:rPr lang="en-US" sz="3600" dirty="0"/>
              <a:t>DJs: Will, Briar, Ellis, Lukas, Chris, Spencer</a:t>
            </a:r>
            <a:br>
              <a:rPr lang="en-US" sz="3600" dirty="0"/>
            </a:br>
            <a:r>
              <a:rPr lang="en-US" sz="3600" dirty="0"/>
              <a:t>Electricians Ellis, Neviah, Spencer, Za’Corriun</a:t>
            </a:r>
            <a:br>
              <a:rPr lang="en-US" sz="3600" dirty="0"/>
            </a:br>
            <a:r>
              <a:rPr lang="en-US" sz="3600" dirty="0"/>
              <a:t>Teachers Assistants: Kaliyah Mishawn</a:t>
            </a:r>
            <a:br>
              <a:rPr lang="en-US" sz="3600" dirty="0"/>
            </a:br>
            <a:r>
              <a:rPr lang="en-US" sz="3600" dirty="0"/>
              <a:t>Liveschool Point-taker: Brayden, Jae’Suan</a:t>
            </a:r>
            <a:br>
              <a:rPr lang="en-US" sz="3600" dirty="0"/>
            </a:br>
            <a:r>
              <a:rPr lang="en-US" sz="3600" dirty="0"/>
              <a:t>Botanist: Ellis Neviah</a:t>
            </a:r>
            <a:br>
              <a:rPr lang="en-US" sz="3600" dirty="0"/>
            </a:br>
            <a:r>
              <a:rPr lang="en-US" sz="3600" dirty="0"/>
              <a:t>Team Point-Taker: Will &amp; Laura &amp; ZaCorriun, CJ</a:t>
            </a:r>
            <a:r>
              <a:rPr lang="en-US" dirty="0"/>
              <a:t/>
            </a:r>
            <a:br>
              <a:rPr lang="en-US" dirty="0"/>
            </a:br>
            <a:endParaRPr lang="en-US" dirty="0"/>
          </a:p>
        </p:txBody>
      </p:sp>
    </p:spTree>
    <p:extLst>
      <p:ext uri="{BB962C8B-B14F-4D97-AF65-F5344CB8AC3E}">
        <p14:creationId xmlns:p14="http://schemas.microsoft.com/office/powerpoint/2010/main" val="3423089218"/>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Seats 2</a:t>
            </a:r>
            <a:r>
              <a:rPr lang="en-US" baseline="30000" dirty="0"/>
              <a:t>nd</a:t>
            </a:r>
            <a:r>
              <a:rPr lang="en-US" dirty="0"/>
              <a:t> </a:t>
            </a:r>
          </a:p>
        </p:txBody>
      </p:sp>
      <p:sp>
        <p:nvSpPr>
          <p:cNvPr id="3" name="Content Placeholder 2"/>
          <p:cNvSpPr>
            <a:spLocks noGrp="1"/>
          </p:cNvSpPr>
          <p:nvPr>
            <p:ph idx="1"/>
          </p:nvPr>
        </p:nvSpPr>
        <p:spPr/>
        <p:txBody>
          <a:bodyPr/>
          <a:lstStyle/>
          <a:p>
            <a:r>
              <a:rPr lang="en-US" dirty="0" smtClean="0"/>
              <a:t>2 tables at the front: Ed, Ms. Skittles</a:t>
            </a:r>
          </a:p>
          <a:p>
            <a:r>
              <a:rPr lang="en-US" dirty="0" smtClean="0"/>
              <a:t>GROUP </a:t>
            </a:r>
            <a:r>
              <a:rPr lang="en-US" dirty="0"/>
              <a:t>1: Grayson, Maxwell, </a:t>
            </a:r>
            <a:r>
              <a:rPr lang="en-US" dirty="0" smtClean="0"/>
              <a:t>Yousif</a:t>
            </a:r>
            <a:r>
              <a:rPr lang="en-US" dirty="0"/>
              <a:t>,</a:t>
            </a:r>
            <a:r>
              <a:rPr lang="en-US" dirty="0" smtClean="0"/>
              <a:t> Eayn</a:t>
            </a:r>
            <a:endParaRPr lang="en-US" dirty="0"/>
          </a:p>
          <a:p>
            <a:r>
              <a:rPr lang="en-US" dirty="0"/>
              <a:t>GROUP 2: Miles, </a:t>
            </a:r>
            <a:r>
              <a:rPr lang="en-US" dirty="0" smtClean="0"/>
              <a:t>Corey, </a:t>
            </a:r>
            <a:r>
              <a:rPr lang="en-US" dirty="0"/>
              <a:t>Isabella, Morgan</a:t>
            </a:r>
          </a:p>
          <a:p>
            <a:r>
              <a:rPr lang="en-US" dirty="0"/>
              <a:t>GROUP 3: Knox, Montrese, Sam, Kingston</a:t>
            </a:r>
          </a:p>
          <a:p>
            <a:r>
              <a:rPr lang="en-US" dirty="0"/>
              <a:t>GROUP 4: Victor, Julian, Zoe, Triniti</a:t>
            </a:r>
          </a:p>
          <a:p>
            <a:r>
              <a:rPr lang="en-US" dirty="0"/>
              <a:t>GROUP 5: </a:t>
            </a:r>
            <a:r>
              <a:rPr lang="en-US" dirty="0" smtClean="0"/>
              <a:t>Quantarius, </a:t>
            </a:r>
            <a:r>
              <a:rPr lang="en-US" dirty="0"/>
              <a:t>Trey</a:t>
            </a:r>
          </a:p>
          <a:p>
            <a:r>
              <a:rPr lang="en-US" dirty="0"/>
              <a:t>GROUP 6: Alon, Brook, Destini</a:t>
            </a:r>
            <a:r>
              <a:rPr lang="en-US" dirty="0" smtClean="0"/>
              <a:t>, Dejuan</a:t>
            </a:r>
            <a:endParaRPr lang="en-US" dirty="0"/>
          </a:p>
          <a:p>
            <a:r>
              <a:rPr lang="en-US" dirty="0"/>
              <a:t>LIBRARY LOUNGE: Angel, Summer, Giacamo, </a:t>
            </a:r>
          </a:p>
        </p:txBody>
      </p:sp>
    </p:spTree>
    <p:extLst>
      <p:ext uri="{BB962C8B-B14F-4D97-AF65-F5344CB8AC3E}">
        <p14:creationId xmlns:p14="http://schemas.microsoft.com/office/powerpoint/2010/main" val="2762465669"/>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Seats 4</a:t>
            </a:r>
            <a:r>
              <a:rPr lang="en-US" baseline="30000" dirty="0"/>
              <a:t>th</a:t>
            </a:r>
            <a:r>
              <a:rPr lang="en-US" dirty="0"/>
              <a:t> </a:t>
            </a:r>
          </a:p>
        </p:txBody>
      </p:sp>
      <p:sp>
        <p:nvSpPr>
          <p:cNvPr id="3" name="Content Placeholder 2"/>
          <p:cNvSpPr>
            <a:spLocks noGrp="1"/>
          </p:cNvSpPr>
          <p:nvPr>
            <p:ph idx="1"/>
          </p:nvPr>
        </p:nvSpPr>
        <p:spPr/>
        <p:txBody>
          <a:bodyPr/>
          <a:lstStyle/>
          <a:p>
            <a:r>
              <a:rPr lang="en-US" dirty="0"/>
              <a:t>Winners for the week</a:t>
            </a:r>
          </a:p>
          <a:p>
            <a:r>
              <a:rPr lang="en-US" dirty="0"/>
              <a:t>GROUP 1: Jermiah, Cortesha, Jae’Suan, Laura</a:t>
            </a:r>
          </a:p>
          <a:p>
            <a:r>
              <a:rPr lang="en-US" dirty="0"/>
              <a:t>GROUP 2: Neviah, Lukas, Chris, Kaliya</a:t>
            </a:r>
          </a:p>
          <a:p>
            <a:r>
              <a:rPr lang="en-US" dirty="0"/>
              <a:t>GROUP 3: Brayden, CJ, Briar</a:t>
            </a:r>
          </a:p>
          <a:p>
            <a:r>
              <a:rPr lang="en-US" dirty="0"/>
              <a:t>GROUP 4: Will, Ellis, Noah</a:t>
            </a:r>
          </a:p>
          <a:p>
            <a:r>
              <a:rPr lang="en-US" dirty="0"/>
              <a:t>GROUP 5: Niko, Jacobi, Spencer</a:t>
            </a:r>
          </a:p>
          <a:p>
            <a:r>
              <a:rPr lang="en-US" dirty="0"/>
              <a:t>GROUP 6: </a:t>
            </a:r>
            <a:r>
              <a:rPr lang="en-US" dirty="0" err="1" smtClean="0"/>
              <a:t>Mishawn</a:t>
            </a:r>
            <a:r>
              <a:rPr lang="en-US" dirty="0" smtClean="0"/>
              <a:t>, </a:t>
            </a:r>
            <a:r>
              <a:rPr lang="en-US" dirty="0" err="1" smtClean="0"/>
              <a:t>ZaCorrian</a:t>
            </a:r>
            <a:endParaRPr lang="en-US" dirty="0" smtClean="0"/>
          </a:p>
          <a:p>
            <a:r>
              <a:rPr lang="en-US" dirty="0" smtClean="0"/>
              <a:t>LIBRARY </a:t>
            </a:r>
            <a:r>
              <a:rPr lang="en-US" dirty="0"/>
              <a:t>LOUNGE </a:t>
            </a:r>
            <a:r>
              <a:rPr lang="en-US" dirty="0" smtClean="0"/>
              <a:t>Brayden, CJ, Briar</a:t>
            </a:r>
            <a:endParaRPr lang="en-US" dirty="0"/>
          </a:p>
        </p:txBody>
      </p:sp>
    </p:spTree>
    <p:extLst>
      <p:ext uri="{BB962C8B-B14F-4D97-AF65-F5344CB8AC3E}">
        <p14:creationId xmlns:p14="http://schemas.microsoft.com/office/powerpoint/2010/main" val="1900202933"/>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 Points</a:t>
            </a:r>
          </a:p>
        </p:txBody>
      </p:sp>
      <p:sp>
        <p:nvSpPr>
          <p:cNvPr id="3" name="Content Placeholder 2"/>
          <p:cNvSpPr>
            <a:spLocks noGrp="1"/>
          </p:cNvSpPr>
          <p:nvPr>
            <p:ph idx="1"/>
          </p:nvPr>
        </p:nvSpPr>
        <p:spPr/>
        <p:txBody>
          <a:bodyPr/>
          <a:lstStyle/>
          <a:p>
            <a:r>
              <a:rPr lang="en-US" dirty="0"/>
              <a:t>GROUP 1</a:t>
            </a:r>
          </a:p>
          <a:p>
            <a:r>
              <a:rPr lang="en-US" dirty="0"/>
              <a:t>GROUP 2</a:t>
            </a:r>
          </a:p>
          <a:p>
            <a:r>
              <a:rPr lang="en-US" dirty="0"/>
              <a:t>GROUP 3</a:t>
            </a:r>
          </a:p>
          <a:p>
            <a:r>
              <a:rPr lang="en-US" dirty="0"/>
              <a:t>GROUP 4</a:t>
            </a:r>
          </a:p>
          <a:p>
            <a:r>
              <a:rPr lang="en-US" dirty="0"/>
              <a:t>GROUP 5</a:t>
            </a:r>
          </a:p>
          <a:p>
            <a:r>
              <a:rPr lang="en-US" dirty="0"/>
              <a:t>GROUP 6</a:t>
            </a:r>
          </a:p>
          <a:p>
            <a:r>
              <a:rPr lang="en-US" dirty="0"/>
              <a:t>LIBRARY LOUNGE</a:t>
            </a:r>
          </a:p>
        </p:txBody>
      </p:sp>
    </p:spTree>
    <p:extLst>
      <p:ext uri="{BB962C8B-B14F-4D97-AF65-F5344CB8AC3E}">
        <p14:creationId xmlns:p14="http://schemas.microsoft.com/office/powerpoint/2010/main" val="3179198181"/>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https://westend6thgrade.weebly.com/</a:t>
            </a:r>
          </a:p>
        </p:txBody>
      </p:sp>
      <p:sp>
        <p:nvSpPr>
          <p:cNvPr id="3" name="Content Placeholder 2"/>
          <p:cNvSpPr>
            <a:spLocks noGrp="1"/>
          </p:cNvSpPr>
          <p:nvPr>
            <p:ph idx="1"/>
          </p:nvPr>
        </p:nvSpPr>
        <p:spPr/>
        <p:txBody>
          <a:bodyPr>
            <a:normAutofit/>
          </a:bodyPr>
          <a:lstStyle/>
          <a:p>
            <a:r>
              <a:rPr lang="en-US" sz="2800" b="1" dirty="0">
                <a:solidFill>
                  <a:srgbClr val="FF0000"/>
                </a:solidFill>
              </a:rPr>
              <a:t>New Homework – due Friday</a:t>
            </a:r>
          </a:p>
          <a:p>
            <a:pPr marL="0" indent="0">
              <a:buNone/>
            </a:pPr>
            <a:endParaRPr lang="en-US" sz="2800" b="1" dirty="0">
              <a:solidFill>
                <a:srgbClr val="FF0000"/>
              </a:solidFill>
            </a:endParaRPr>
          </a:p>
          <a:p>
            <a:r>
              <a:rPr lang="en-US" sz="2800" b="1" dirty="0">
                <a:solidFill>
                  <a:srgbClr val="FF0000"/>
                </a:solidFill>
              </a:rPr>
              <a:t>ELA</a:t>
            </a:r>
            <a:r>
              <a:rPr lang="en-US" sz="2800" b="1" dirty="0" smtClean="0">
                <a:solidFill>
                  <a:srgbClr val="FF0000"/>
                </a:solidFill>
              </a:rPr>
              <a:t>: “Adjectives vs. Adverbs” noredink.com</a:t>
            </a:r>
          </a:p>
          <a:p>
            <a:endParaRPr lang="en-US" sz="2800" b="1" dirty="0">
              <a:solidFill>
                <a:srgbClr val="FF0000"/>
              </a:solidFill>
            </a:endParaRPr>
          </a:p>
          <a:p>
            <a:r>
              <a:rPr lang="en-US" sz="2800" b="1" dirty="0">
                <a:solidFill>
                  <a:srgbClr val="FF0000"/>
                </a:solidFill>
                <a:hlinkClick r:id="rId2"/>
              </a:rPr>
              <a:t>https://</a:t>
            </a:r>
            <a:r>
              <a:rPr lang="en-US" sz="2800" b="1" dirty="0" smtClean="0">
                <a:solidFill>
                  <a:srgbClr val="FF0000"/>
                </a:solidFill>
                <a:hlinkClick r:id="rId2"/>
              </a:rPr>
              <a:t>www.noredink.com/learn/assignments/3368767</a:t>
            </a:r>
            <a:r>
              <a:rPr lang="en-US" sz="2800" b="1" dirty="0" smtClean="0">
                <a:solidFill>
                  <a:srgbClr val="FF0000"/>
                </a:solidFill>
              </a:rPr>
              <a:t> </a:t>
            </a:r>
            <a:endParaRPr lang="en-US" sz="2800" b="1" dirty="0">
              <a:solidFill>
                <a:srgbClr val="FF0000"/>
              </a:solidFill>
            </a:endParaRPr>
          </a:p>
        </p:txBody>
      </p:sp>
    </p:spTree>
    <p:extLst>
      <p:ext uri="{BB962C8B-B14F-4D97-AF65-F5344CB8AC3E}">
        <p14:creationId xmlns:p14="http://schemas.microsoft.com/office/powerpoint/2010/main" val="2566618549"/>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Materials Required</a:t>
            </a:r>
          </a:p>
        </p:txBody>
      </p:sp>
      <p:sp>
        <p:nvSpPr>
          <p:cNvPr id="3" name="Content Placeholder 2"/>
          <p:cNvSpPr>
            <a:spLocks noGrp="1"/>
          </p:cNvSpPr>
          <p:nvPr>
            <p:ph idx="1"/>
          </p:nvPr>
        </p:nvSpPr>
        <p:spPr/>
        <p:txBody>
          <a:bodyPr/>
          <a:lstStyle/>
          <a:p>
            <a:r>
              <a:rPr lang="en-US" dirty="0"/>
              <a:t>Pencil/pen</a:t>
            </a:r>
          </a:p>
          <a:p>
            <a:r>
              <a:rPr lang="en-US" dirty="0"/>
              <a:t>Homework Folder (with Pink bathroom passes inside)</a:t>
            </a:r>
          </a:p>
          <a:p>
            <a:r>
              <a:rPr lang="en-US" dirty="0"/>
              <a:t>Language Arts Folder/binder (with Writing Notebook inside)</a:t>
            </a:r>
          </a:p>
          <a:p>
            <a:pPr marL="0" indent="0">
              <a:buNone/>
            </a:pPr>
            <a:endParaRPr lang="en-US" dirty="0"/>
          </a:p>
        </p:txBody>
      </p:sp>
    </p:spTree>
    <p:extLst>
      <p:ext uri="{BB962C8B-B14F-4D97-AF65-F5344CB8AC3E}">
        <p14:creationId xmlns:p14="http://schemas.microsoft.com/office/powerpoint/2010/main" val="3057252843"/>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83326"/>
            <a:ext cx="10058400" cy="653143"/>
          </a:xfrm>
        </p:spPr>
        <p:txBody>
          <a:bodyPr>
            <a:normAutofit fontScale="90000"/>
          </a:bodyPr>
          <a:lstStyle/>
          <a:p>
            <a:r>
              <a:rPr lang="en-US" dirty="0" smtClean="0"/>
              <a:t>Intervention Flow Chart</a:t>
            </a:r>
            <a:endParaRPr lang="en-US" dirty="0"/>
          </a:p>
        </p:txBody>
      </p:sp>
      <p:sp>
        <p:nvSpPr>
          <p:cNvPr id="3" name="Content Placeholder 2"/>
          <p:cNvSpPr>
            <a:spLocks noGrp="1"/>
          </p:cNvSpPr>
          <p:nvPr>
            <p:ph idx="1"/>
          </p:nvPr>
        </p:nvSpPr>
        <p:spPr>
          <a:xfrm>
            <a:off x="496389" y="1136469"/>
            <a:ext cx="10750731" cy="4898571"/>
          </a:xfrm>
        </p:spPr>
        <p:txBody>
          <a:bodyPr>
            <a:noAutofit/>
          </a:bodyPr>
          <a:lstStyle/>
          <a:p>
            <a:pPr marL="0" indent="0">
              <a:buNone/>
            </a:pPr>
            <a:r>
              <a:rPr lang="en-US" sz="2400" dirty="0" smtClean="0"/>
              <a:t>New process – listen closely. This applies to ALL YOUR CLASSES</a:t>
            </a:r>
          </a:p>
          <a:p>
            <a:pPr marL="0" indent="0">
              <a:buNone/>
            </a:pPr>
            <a:r>
              <a:rPr lang="en-US" sz="2400" b="1" u="sng" dirty="0" smtClean="0"/>
              <a:t>IF YOU BREAK EXPECTATIONS…….?</a:t>
            </a:r>
            <a:endParaRPr lang="en-US" sz="2400" b="1" u="sng" dirty="0"/>
          </a:p>
          <a:p>
            <a:pPr marL="0" indent="0">
              <a:buNone/>
            </a:pPr>
            <a:r>
              <a:rPr lang="en-US" sz="2400" dirty="0" smtClean="0"/>
              <a:t>1.) You receive a written warning – your name will be written on the board and will serve as a visual redirection.</a:t>
            </a:r>
          </a:p>
          <a:p>
            <a:pPr marL="0" indent="0">
              <a:buNone/>
            </a:pPr>
            <a:r>
              <a:rPr lang="en-US" sz="2400" dirty="0" smtClean="0"/>
              <a:t>2.) You will move to the Reflection Corner to work on a different task and reflect on your behavior.</a:t>
            </a:r>
          </a:p>
          <a:p>
            <a:pPr marL="0" indent="0">
              <a:buNone/>
            </a:pPr>
            <a:r>
              <a:rPr lang="en-US" sz="2400" dirty="0" smtClean="0"/>
              <a:t>3.) If you do not follow expectations in the reflection corner (talking or leaving the seat) you will lose the privilege of having free time during physical activity, and, instead, participate in supervised recess. You parent will be contacted and made aware of your behavior. This will also be documented in Infinite Campus.</a:t>
            </a:r>
          </a:p>
          <a:p>
            <a:pPr marL="0" indent="0">
              <a:buNone/>
            </a:pPr>
            <a:r>
              <a:rPr lang="en-US" sz="2400" dirty="0" smtClean="0"/>
              <a:t>4.) If you still aren’t following expectations, you will move to another room. Mr. Hunter will come to speak with you.</a:t>
            </a:r>
            <a:endParaRPr lang="en-US" sz="2400" dirty="0"/>
          </a:p>
        </p:txBody>
      </p:sp>
    </p:spTree>
    <p:extLst>
      <p:ext uri="{BB962C8B-B14F-4D97-AF65-F5344CB8AC3E}">
        <p14:creationId xmlns:p14="http://schemas.microsoft.com/office/powerpoint/2010/main" val="14441722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562</TotalTime>
  <Words>913</Words>
  <Application>Microsoft Office PowerPoint</Application>
  <PresentationFormat>Widescreen</PresentationFormat>
  <Paragraphs>126</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Century Gothic</vt:lpstr>
      <vt:lpstr>Garamond</vt:lpstr>
      <vt:lpstr>Savon</vt:lpstr>
      <vt:lpstr>Week 5</vt:lpstr>
      <vt:lpstr>Classroom Leaders 2nd </vt:lpstr>
      <vt:lpstr>Classroom Leaders 4th: DJs: Will, Briar, Ellis, Lukas, Chris, Spencer Electricians Ellis, Neviah, Spencer, Za’Corriun Teachers Assistants: Kaliyah Mishawn Liveschool Point-taker: Brayden, Jae’Suan Botanist: Ellis Neviah Team Point-Taker: Will &amp; Laura &amp; ZaCorriun, CJ </vt:lpstr>
      <vt:lpstr>New Seats 2nd </vt:lpstr>
      <vt:lpstr>New Seats 4th </vt:lpstr>
      <vt:lpstr>Team Points</vt:lpstr>
      <vt:lpstr>https://westend6thgrade.weebly.com/</vt:lpstr>
      <vt:lpstr>Materials Required</vt:lpstr>
      <vt:lpstr>Intervention Flow Chart</vt:lpstr>
      <vt:lpstr>Tuesday: Today we will</vt:lpstr>
      <vt:lpstr>Title Page 23 “Bell Ringers 9/3-9/6</vt:lpstr>
      <vt:lpstr>P. 23 Tuesday Bell Ringer</vt:lpstr>
      <vt:lpstr>Security Blanket</vt:lpstr>
      <vt:lpstr>Guided Notes P. 24</vt:lpstr>
      <vt:lpstr>Guided Notes PRACTICE P. 24</vt:lpstr>
      <vt:lpstr>P. 23 Wednesday’s Bell Ringer</vt:lpstr>
      <vt:lpstr>P. 23 Wednesday’s Bell Ringer</vt:lpstr>
      <vt:lpstr>Read “Security Blanket” &amp; Copy these questions into P. 25</vt:lpstr>
      <vt:lpstr>Read “Security Blanket” &amp; Copy these questions into P. 26</vt:lpstr>
      <vt:lpstr>Bell Ringer P. 23 Thursday</vt:lpstr>
      <vt:lpstr>Bell Ringer P. 23 Thursday</vt:lpstr>
      <vt:lpstr>P. 23 Practice with a music video</vt:lpstr>
    </vt:vector>
  </TitlesOfParts>
  <Company>Metro Nashville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5</dc:title>
  <dc:creator>Kelleher, Kaitlyn A</dc:creator>
  <cp:lastModifiedBy>Kelleher, Kaitlyn A</cp:lastModifiedBy>
  <cp:revision>19</cp:revision>
  <cp:lastPrinted>2019-09-04T15:30:32Z</cp:lastPrinted>
  <dcterms:created xsi:type="dcterms:W3CDTF">2019-09-03T14:04:34Z</dcterms:created>
  <dcterms:modified xsi:type="dcterms:W3CDTF">2019-09-05T14:52:53Z</dcterms:modified>
</cp:coreProperties>
</file>