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81" r:id="rId13"/>
    <p:sldId id="269" r:id="rId14"/>
    <p:sldId id="270" r:id="rId15"/>
    <p:sldId id="271" r:id="rId16"/>
    <p:sldId id="272" r:id="rId17"/>
    <p:sldId id="273" r:id="rId18"/>
    <p:sldId id="276" r:id="rId19"/>
    <p:sldId id="277" r:id="rId20"/>
    <p:sldId id="278" r:id="rId21"/>
    <p:sldId id="279" r:id="rId22"/>
    <p:sldId id="282" r:id="rId23"/>
    <p:sldId id="284" r:id="rId24"/>
    <p:sldId id="283" r:id="rId25"/>
    <p:sldId id="280" r:id="rId26"/>
    <p:sldId id="287" r:id="rId27"/>
    <p:sldId id="285" r:id="rId28"/>
    <p:sldId id="286" r:id="rId29"/>
    <p:sldId id="28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8/27/2019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8/27/2019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8/27/2019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8/27/2019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8/27/2019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oredink.com/learn/assignments/334755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4</a:t>
            </a:r>
          </a:p>
        </p:txBody>
      </p:sp>
      <p:sp>
        <p:nvSpPr>
          <p:cNvPr id="3" name="Subtitle 2"/>
          <p:cNvSpPr>
            <a:spLocks noGrp="1"/>
          </p:cNvSpPr>
          <p:nvPr>
            <p:ph type="subTitle" idx="1"/>
          </p:nvPr>
        </p:nvSpPr>
        <p:spPr/>
        <p:txBody>
          <a:bodyPr/>
          <a:lstStyle/>
          <a:p>
            <a:r>
              <a:rPr lang="en-US" dirty="0"/>
              <a:t>6</a:t>
            </a:r>
            <a:r>
              <a:rPr lang="en-US" baseline="30000" dirty="0"/>
              <a:t>th</a:t>
            </a:r>
            <a:r>
              <a:rPr lang="en-US" dirty="0"/>
              <a:t> Grade Language Arts</a:t>
            </a:r>
          </a:p>
        </p:txBody>
      </p:sp>
    </p:spTree>
    <p:extLst>
      <p:ext uri="{BB962C8B-B14F-4D97-AF65-F5344CB8AC3E}">
        <p14:creationId xmlns:p14="http://schemas.microsoft.com/office/powerpoint/2010/main" val="28381292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Today we will</a:t>
            </a:r>
          </a:p>
        </p:txBody>
      </p:sp>
      <p:sp>
        <p:nvSpPr>
          <p:cNvPr id="3" name="Content Placeholder 2"/>
          <p:cNvSpPr>
            <a:spLocks noGrp="1"/>
          </p:cNvSpPr>
          <p:nvPr>
            <p:ph idx="1"/>
          </p:nvPr>
        </p:nvSpPr>
        <p:spPr/>
        <p:txBody>
          <a:bodyPr/>
          <a:lstStyle/>
          <a:p>
            <a:r>
              <a:rPr lang="en-US" dirty="0"/>
              <a:t>Answer the Bell Ringer</a:t>
            </a:r>
          </a:p>
          <a:p>
            <a:r>
              <a:rPr lang="en-US" dirty="0" smtClean="0"/>
              <a:t>Characterization Station</a:t>
            </a:r>
            <a:endParaRPr lang="en-US" dirty="0"/>
          </a:p>
          <a:p>
            <a:r>
              <a:rPr lang="en-US" dirty="0"/>
              <a:t>Conduct a character analysis with </a:t>
            </a:r>
            <a:r>
              <a:rPr lang="en-US" dirty="0" err="1"/>
              <a:t>Bellanie</a:t>
            </a:r>
            <a:r>
              <a:rPr lang="en-US" dirty="0"/>
              <a:t> and Princess/Ghost</a:t>
            </a:r>
          </a:p>
        </p:txBody>
      </p:sp>
    </p:spTree>
    <p:extLst>
      <p:ext uri="{BB962C8B-B14F-4D97-AF65-F5344CB8AC3E}">
        <p14:creationId xmlns:p14="http://schemas.microsoft.com/office/powerpoint/2010/main" val="307117657"/>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 17 Bell Ringer Monday</a:t>
            </a:r>
          </a:p>
        </p:txBody>
      </p:sp>
      <p:sp>
        <p:nvSpPr>
          <p:cNvPr id="3" name="Content Placeholder 2"/>
          <p:cNvSpPr>
            <a:spLocks noGrp="1"/>
          </p:cNvSpPr>
          <p:nvPr>
            <p:ph idx="1"/>
          </p:nvPr>
        </p:nvSpPr>
        <p:spPr/>
        <p:txBody>
          <a:bodyPr>
            <a:normAutofit fontScale="92500" lnSpcReduction="10000"/>
          </a:bodyPr>
          <a:lstStyle/>
          <a:p>
            <a:r>
              <a:rPr lang="en-US" sz="4000" dirty="0"/>
              <a:t>The title of the text we are reading today is “The Most Important Night of Melanie’s Life”</a:t>
            </a:r>
          </a:p>
          <a:p>
            <a:endParaRPr lang="en-US" sz="4000" dirty="0"/>
          </a:p>
          <a:p>
            <a:r>
              <a:rPr lang="en-US" sz="4000" dirty="0"/>
              <a:t>What do you predict this story will be about? Explain your reasoning in complete sentences.</a:t>
            </a:r>
          </a:p>
          <a:p>
            <a:pPr marL="0" indent="0">
              <a:buNone/>
            </a:pPr>
            <a:endParaRPr lang="en-US" sz="4000" dirty="0"/>
          </a:p>
          <a:p>
            <a:endParaRPr lang="en-US" sz="4000" dirty="0"/>
          </a:p>
        </p:txBody>
      </p:sp>
    </p:spTree>
    <p:extLst>
      <p:ext uri="{BB962C8B-B14F-4D97-AF65-F5344CB8AC3E}">
        <p14:creationId xmlns:p14="http://schemas.microsoft.com/office/powerpoint/2010/main" val="100987063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Characterization Lesson With Creepy Tales</a:t>
            </a:r>
          </a:p>
        </p:txBody>
      </p:sp>
      <p:pic>
        <p:nvPicPr>
          <p:cNvPr id="4" name="Content Placeholder 3" descr="Halloween desktop fun, great collection of wallpapers an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2040" y="1489165"/>
            <a:ext cx="6314361" cy="4728755"/>
          </a:xfrm>
        </p:spPr>
      </p:pic>
    </p:spTree>
    <p:extLst>
      <p:ext uri="{BB962C8B-B14F-4D97-AF65-F5344CB8AC3E}">
        <p14:creationId xmlns:p14="http://schemas.microsoft.com/office/powerpoint/2010/main" val="350863021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Night of Melanie’s Life”</a:t>
            </a:r>
          </a:p>
        </p:txBody>
      </p:sp>
      <p:sp>
        <p:nvSpPr>
          <p:cNvPr id="3" name="Content Placeholder 2"/>
          <p:cNvSpPr>
            <a:spLocks noGrp="1"/>
          </p:cNvSpPr>
          <p:nvPr>
            <p:ph idx="1"/>
          </p:nvPr>
        </p:nvSpPr>
        <p:spPr/>
        <p:txBody>
          <a:bodyPr/>
          <a:lstStyle/>
          <a:p>
            <a:r>
              <a:rPr lang="en-US" dirty="0"/>
              <a:t>“Melanie turned her down flat. “It’s a matter of principle. If I start baby-sitting the boys, you and Dad will be going out every month or so. I wont be a teenager. I’ll be your slave. The twins are only nine, and the baby’s seven. They’re going to need sitting for years. I’ll be an old woman by then.”</a:t>
            </a:r>
          </a:p>
          <a:p>
            <a:endParaRPr lang="en-US" dirty="0"/>
          </a:p>
          <a:p>
            <a:r>
              <a:rPr lang="en-US" dirty="0"/>
              <a:t>Melanie knew she’d won when her mother sighed, ‘I sure miss Trish.” Up till last summer they could count on Trish from next door, but now she was away at college. ‘I guess we’ll have to find somebody else.”</a:t>
            </a:r>
          </a:p>
          <a:p>
            <a:endParaRPr lang="en-US" dirty="0"/>
          </a:p>
          <a:p>
            <a:r>
              <a:rPr lang="en-US" dirty="0"/>
              <a:t>Based on the excerpt above, what do you think the conflict is? Write it in your writing notebook! Justify your answer with evidence from the text.</a:t>
            </a:r>
          </a:p>
        </p:txBody>
      </p:sp>
    </p:spTree>
    <p:extLst>
      <p:ext uri="{BB962C8B-B14F-4D97-AF65-F5344CB8AC3E}">
        <p14:creationId xmlns:p14="http://schemas.microsoft.com/office/powerpoint/2010/main" val="147139404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Night of Melanie’s Life”</a:t>
            </a:r>
          </a:p>
        </p:txBody>
      </p:sp>
      <p:sp>
        <p:nvSpPr>
          <p:cNvPr id="3" name="Content Placeholder 2"/>
          <p:cNvSpPr>
            <a:spLocks noGrp="1"/>
          </p:cNvSpPr>
          <p:nvPr>
            <p:ph idx="1"/>
          </p:nvPr>
        </p:nvSpPr>
        <p:spPr/>
        <p:txBody>
          <a:bodyPr/>
          <a:lstStyle/>
          <a:p>
            <a:r>
              <a:rPr lang="en-US" dirty="0"/>
              <a:t>“A beautiful young girl came to visit this castle, and she started having these nightmares about a suit of armor. It was empty armor standing over in a corner. But in the dream, she’d seen the finger on one off the chain –mail gloves move. Her nightmare drew her nearer and nearer. Something urged her to release whoever was inside.</a:t>
            </a:r>
          </a:p>
          <a:p>
            <a:r>
              <a:rPr lang="en-US" dirty="0"/>
              <a:t>Her dream hand came out to lift the helmet’s visor. There within, staring back at her, were the empty eye sockets of an ancient skull. Black beetles glittered in the sockets, but all other life had long led. Her screams echoed down all the corridors you get in nightmares.”</a:t>
            </a:r>
          </a:p>
          <a:p>
            <a:endParaRPr lang="en-US" dirty="0"/>
          </a:p>
          <a:p>
            <a:r>
              <a:rPr lang="en-US" dirty="0"/>
              <a:t>Based on the excerpt above, what do you think the conflict is? Write it in your writing notebook! Justify your answer with evidence from the text.</a:t>
            </a:r>
          </a:p>
        </p:txBody>
      </p:sp>
    </p:spTree>
    <p:extLst>
      <p:ext uri="{BB962C8B-B14F-4D97-AF65-F5344CB8AC3E}">
        <p14:creationId xmlns:p14="http://schemas.microsoft.com/office/powerpoint/2010/main" val="362243465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Night of Melanie’s Life”</a:t>
            </a:r>
          </a:p>
        </p:txBody>
      </p:sp>
      <p:sp>
        <p:nvSpPr>
          <p:cNvPr id="3" name="Content Placeholder 2"/>
          <p:cNvSpPr>
            <a:spLocks noGrp="1"/>
          </p:cNvSpPr>
          <p:nvPr>
            <p:ph idx="1"/>
          </p:nvPr>
        </p:nvSpPr>
        <p:spPr/>
        <p:txBody>
          <a:bodyPr/>
          <a:lstStyle/>
          <a:p>
            <a:r>
              <a:rPr lang="en-US" dirty="0"/>
              <a:t>“I’m Ben.” He put out a big hand.</a:t>
            </a:r>
          </a:p>
          <a:p>
            <a:r>
              <a:rPr lang="en-US" dirty="0"/>
              <a:t>The stocking cap fell from Melanie’s grasp.</a:t>
            </a:r>
          </a:p>
          <a:p>
            <a:r>
              <a:rPr lang="en-US" dirty="0"/>
              <a:t>“Hey, Melanie, clear out,” Mike said. ‘We’re telling stories. No girls allowed’</a:t>
            </a:r>
          </a:p>
          <a:p>
            <a:r>
              <a:rPr lang="en-US" dirty="0"/>
              <a:t>“We’ve been having a great time,” Ben said, just to her.</a:t>
            </a:r>
          </a:p>
          <a:p>
            <a:r>
              <a:rPr lang="en-US" dirty="0"/>
              <a:t>“Yeah,” she said in a voice nobody had ever heard from her. “They’re nice little boys.”</a:t>
            </a:r>
          </a:p>
          <a:p>
            <a:r>
              <a:rPr lang="en-US" dirty="0"/>
              <a:t>She and Ben were shaking hands very slow.</a:t>
            </a:r>
          </a:p>
          <a:p>
            <a:endParaRPr lang="en-US" dirty="0"/>
          </a:p>
          <a:p>
            <a:endParaRPr lang="en-US" dirty="0"/>
          </a:p>
          <a:p>
            <a:r>
              <a:rPr lang="en-US" dirty="0"/>
              <a:t>Based on the excerpt above, what do you think the conflict is? Write it in your writing notebook! Justify your answer with evidence from the text.</a:t>
            </a:r>
          </a:p>
        </p:txBody>
      </p:sp>
    </p:spTree>
    <p:extLst>
      <p:ext uri="{BB962C8B-B14F-4D97-AF65-F5344CB8AC3E}">
        <p14:creationId xmlns:p14="http://schemas.microsoft.com/office/powerpoint/2010/main" val="405683849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Night of Melanie’s Life”</a:t>
            </a:r>
          </a:p>
        </p:txBody>
      </p:sp>
      <p:sp>
        <p:nvSpPr>
          <p:cNvPr id="3" name="Content Placeholder 2"/>
          <p:cNvSpPr>
            <a:spLocks noGrp="1"/>
          </p:cNvSpPr>
          <p:nvPr>
            <p:ph idx="1"/>
          </p:nvPr>
        </p:nvSpPr>
        <p:spPr/>
        <p:txBody>
          <a:bodyPr/>
          <a:lstStyle/>
          <a:p>
            <a:pPr marL="0" indent="0">
              <a:buNone/>
            </a:pPr>
            <a:r>
              <a:rPr lang="en-US" dirty="0"/>
              <a:t>“Why not?” Melanie said. “Before my parents get back.” Then in her regular voice she said to the twins and Clem, “You creeps don’t even think about getting into trouble, okay? Like make my day, right?”</a:t>
            </a:r>
          </a:p>
          <a:p>
            <a:pPr marL="0" indent="0">
              <a:buNone/>
            </a:pPr>
            <a:endParaRPr lang="en-US" dirty="0"/>
          </a:p>
          <a:p>
            <a:pPr marL="0" indent="0">
              <a:buNone/>
            </a:pPr>
            <a:r>
              <a:rPr lang="en-US" dirty="0"/>
              <a:t>Ben reached down, swept up Melanie’s stocking cap, and handed it back to her. They turned very near each other, and walked out of the house without a backward glance.</a:t>
            </a:r>
          </a:p>
          <a:p>
            <a:endParaRPr lang="en-US" dirty="0"/>
          </a:p>
          <a:p>
            <a:r>
              <a:rPr lang="en-US" dirty="0"/>
              <a:t>Based on the excerpt above, what do you think the conflict is? Write it in your writing notebook! Justify your answer with evidence from the text.</a:t>
            </a:r>
          </a:p>
        </p:txBody>
      </p:sp>
    </p:spTree>
    <p:extLst>
      <p:ext uri="{BB962C8B-B14F-4D97-AF65-F5344CB8AC3E}">
        <p14:creationId xmlns:p14="http://schemas.microsoft.com/office/powerpoint/2010/main" val="121290741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Most Important Night of Melanie’s Life”</a:t>
            </a:r>
          </a:p>
        </p:txBody>
      </p:sp>
      <p:sp>
        <p:nvSpPr>
          <p:cNvPr id="3" name="Content Placeholder 2"/>
          <p:cNvSpPr>
            <a:spLocks noGrp="1"/>
          </p:cNvSpPr>
          <p:nvPr>
            <p:ph idx="1"/>
          </p:nvPr>
        </p:nvSpPr>
        <p:spPr/>
        <p:txBody>
          <a:bodyPr/>
          <a:lstStyle/>
          <a:p>
            <a:pPr marL="0" indent="0">
              <a:buNone/>
            </a:pPr>
            <a:r>
              <a:rPr lang="en-US" dirty="0"/>
              <a:t>“Are you all right?” She gasped, trying to pull Clem closer. “What have you been doing all this time? We just got word from the </a:t>
            </a:r>
            <a:r>
              <a:rPr lang="en-US" dirty="0" err="1"/>
              <a:t>Hutchinsons</a:t>
            </a:r>
            <a:r>
              <a:rPr lang="en-US" dirty="0"/>
              <a:t>.”</a:t>
            </a:r>
          </a:p>
          <a:p>
            <a:endParaRPr lang="en-US" dirty="0"/>
          </a:p>
          <a:p>
            <a:r>
              <a:rPr lang="en-US" dirty="0"/>
              <a:t>Based on the excerpt above, what do you think the conflict is? Write it in your writing notebook! Justify your answer with evidence from the text.</a:t>
            </a:r>
          </a:p>
        </p:txBody>
      </p:sp>
    </p:spTree>
    <p:extLst>
      <p:ext uri="{BB962C8B-B14F-4D97-AF65-F5344CB8AC3E}">
        <p14:creationId xmlns:p14="http://schemas.microsoft.com/office/powerpoint/2010/main" val="19581268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48D9-E0AA-7D44-A5B4-93DD9C1E9BBF}"/>
              </a:ext>
            </a:extLst>
          </p:cNvPr>
          <p:cNvSpPr>
            <a:spLocks noGrp="1"/>
          </p:cNvSpPr>
          <p:nvPr>
            <p:ph type="title"/>
          </p:nvPr>
        </p:nvSpPr>
        <p:spPr/>
        <p:txBody>
          <a:bodyPr>
            <a:normAutofit fontScale="90000"/>
          </a:bodyPr>
          <a:lstStyle/>
          <a:p>
            <a:r>
              <a:rPr lang="en-US" dirty="0"/>
              <a:t>Reading 1: Draw a girl outline on page 18</a:t>
            </a:r>
          </a:p>
        </p:txBody>
      </p:sp>
      <p:sp>
        <p:nvSpPr>
          <p:cNvPr id="3" name="Content Placeholder 2">
            <a:extLst>
              <a:ext uri="{FF2B5EF4-FFF2-40B4-BE49-F238E27FC236}">
                <a16:creationId xmlns:a16="http://schemas.microsoft.com/office/drawing/2014/main" id="{A0A38BE7-BA20-814E-8328-1265983A5B05}"/>
              </a:ext>
            </a:extLst>
          </p:cNvPr>
          <p:cNvSpPr>
            <a:spLocks noGrp="1"/>
          </p:cNvSpPr>
          <p:nvPr>
            <p:ph idx="1"/>
          </p:nvPr>
        </p:nvSpPr>
        <p:spPr/>
        <p:txBody>
          <a:bodyPr/>
          <a:lstStyle/>
          <a:p>
            <a:r>
              <a:rPr lang="en-US" dirty="0"/>
              <a:t>Side one: write down examples of direct characterization</a:t>
            </a:r>
          </a:p>
          <a:p>
            <a:r>
              <a:rPr lang="en-US" dirty="0"/>
              <a:t>Side two: Write down important actions and dialogue from this character</a:t>
            </a:r>
          </a:p>
          <a:p>
            <a:r>
              <a:rPr lang="en-US" dirty="0"/>
              <a:t>Write a one paragraph reflection on what you think happens to her in the end. What struggle does she face and how does/doesn’t she change?</a:t>
            </a:r>
          </a:p>
        </p:txBody>
      </p:sp>
    </p:spTree>
    <p:extLst>
      <p:ext uri="{BB962C8B-B14F-4D97-AF65-F5344CB8AC3E}">
        <p14:creationId xmlns:p14="http://schemas.microsoft.com/office/powerpoint/2010/main" val="404506942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48D9-E0AA-7D44-A5B4-93DD9C1E9BBF}"/>
              </a:ext>
            </a:extLst>
          </p:cNvPr>
          <p:cNvSpPr>
            <a:spLocks noGrp="1"/>
          </p:cNvSpPr>
          <p:nvPr>
            <p:ph type="title"/>
          </p:nvPr>
        </p:nvSpPr>
        <p:spPr/>
        <p:txBody>
          <a:bodyPr>
            <a:normAutofit fontScale="90000"/>
          </a:bodyPr>
          <a:lstStyle/>
          <a:p>
            <a:r>
              <a:rPr lang="en-US" dirty="0"/>
              <a:t>Reading 1: Draw a boy outline on page 19</a:t>
            </a:r>
          </a:p>
        </p:txBody>
      </p:sp>
      <p:sp>
        <p:nvSpPr>
          <p:cNvPr id="3" name="Content Placeholder 2">
            <a:extLst>
              <a:ext uri="{FF2B5EF4-FFF2-40B4-BE49-F238E27FC236}">
                <a16:creationId xmlns:a16="http://schemas.microsoft.com/office/drawing/2014/main" id="{A0A38BE7-BA20-814E-8328-1265983A5B05}"/>
              </a:ext>
            </a:extLst>
          </p:cNvPr>
          <p:cNvSpPr>
            <a:spLocks noGrp="1"/>
          </p:cNvSpPr>
          <p:nvPr>
            <p:ph idx="1"/>
          </p:nvPr>
        </p:nvSpPr>
        <p:spPr/>
        <p:txBody>
          <a:bodyPr/>
          <a:lstStyle/>
          <a:p>
            <a:r>
              <a:rPr lang="en-US" dirty="0"/>
              <a:t>Side one: write down examples of direct </a:t>
            </a:r>
            <a:r>
              <a:rPr lang="en-US" dirty="0" smtClean="0"/>
              <a:t>characterization (when character is described directly)</a:t>
            </a:r>
            <a:endParaRPr lang="en-US" dirty="0"/>
          </a:p>
          <a:p>
            <a:r>
              <a:rPr lang="en-US" dirty="0"/>
              <a:t>Side two: Write down important actions and dialogue from this character</a:t>
            </a:r>
          </a:p>
          <a:p>
            <a:r>
              <a:rPr lang="en-US" dirty="0"/>
              <a:t>Write a one paragraph reflection on what you think happens to him in the end. What struggle does he face and how does/doesn’t he change?</a:t>
            </a:r>
          </a:p>
        </p:txBody>
      </p:sp>
    </p:spTree>
    <p:extLst>
      <p:ext uri="{BB962C8B-B14F-4D97-AF65-F5344CB8AC3E}">
        <p14:creationId xmlns:p14="http://schemas.microsoft.com/office/powerpoint/2010/main" val="3162671106"/>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Leaders 2</a:t>
            </a:r>
            <a:r>
              <a:rPr lang="en-US" baseline="30000" dirty="0"/>
              <a:t>nd</a:t>
            </a:r>
            <a:r>
              <a:rPr lang="en-US" dirty="0"/>
              <a:t> </a:t>
            </a:r>
          </a:p>
        </p:txBody>
      </p:sp>
      <p:sp>
        <p:nvSpPr>
          <p:cNvPr id="3" name="Content Placeholder 2"/>
          <p:cNvSpPr>
            <a:spLocks noGrp="1"/>
          </p:cNvSpPr>
          <p:nvPr>
            <p:ph idx="1"/>
          </p:nvPr>
        </p:nvSpPr>
        <p:spPr/>
        <p:txBody>
          <a:bodyPr>
            <a:normAutofit/>
          </a:bodyPr>
          <a:lstStyle/>
          <a:p>
            <a:r>
              <a:rPr lang="en-US" sz="2100" dirty="0"/>
              <a:t>Pencil Person(make sure the correct date is written on the board) </a:t>
            </a:r>
            <a:r>
              <a:rPr lang="en-US" sz="2100" dirty="0">
                <a:solidFill>
                  <a:srgbClr val="FF0000"/>
                </a:solidFill>
              </a:rPr>
              <a:t>Angel</a:t>
            </a:r>
            <a:endParaRPr lang="en-US" sz="2100" dirty="0"/>
          </a:p>
          <a:p>
            <a:r>
              <a:rPr lang="en-US" sz="2100" dirty="0"/>
              <a:t>DJ (can create a clean weekly play list for us to listen to by tomorrow)</a:t>
            </a:r>
          </a:p>
          <a:p>
            <a:pPr lvl="1"/>
            <a:r>
              <a:rPr lang="en-US" sz="1950" dirty="0" err="1">
                <a:solidFill>
                  <a:srgbClr val="FF0000"/>
                </a:solidFill>
              </a:rPr>
              <a:t>Montrease</a:t>
            </a:r>
            <a:r>
              <a:rPr lang="en-US" sz="1950" dirty="0">
                <a:solidFill>
                  <a:srgbClr val="FF0000"/>
                </a:solidFill>
              </a:rPr>
              <a:t>, Brook, Summer, Corey</a:t>
            </a:r>
          </a:p>
          <a:p>
            <a:r>
              <a:rPr lang="en-US" sz="2100" dirty="0"/>
              <a:t>Electrician (turns lights on and off) </a:t>
            </a:r>
            <a:r>
              <a:rPr lang="en-US" sz="2100" dirty="0">
                <a:solidFill>
                  <a:srgbClr val="FF0000"/>
                </a:solidFill>
              </a:rPr>
              <a:t>Julian &amp; Destiny</a:t>
            </a:r>
            <a:endParaRPr lang="en-US" sz="2100" dirty="0"/>
          </a:p>
          <a:p>
            <a:r>
              <a:rPr lang="en-US" sz="2100" dirty="0"/>
              <a:t>Teachers’ assistants (pass out materials &amp; pick them up &amp; run errands) </a:t>
            </a:r>
            <a:r>
              <a:rPr lang="en-US" sz="2100" dirty="0">
                <a:solidFill>
                  <a:srgbClr val="FF0000"/>
                </a:solidFill>
              </a:rPr>
              <a:t>Zoe, </a:t>
            </a:r>
            <a:r>
              <a:rPr lang="en-US" sz="2100" dirty="0" err="1">
                <a:solidFill>
                  <a:srgbClr val="FF0000"/>
                </a:solidFill>
              </a:rPr>
              <a:t>Triniti</a:t>
            </a:r>
            <a:r>
              <a:rPr lang="en-US" sz="2100" dirty="0">
                <a:solidFill>
                  <a:srgbClr val="FF0000"/>
                </a:solidFill>
              </a:rPr>
              <a:t>, Morgan, Isabella</a:t>
            </a:r>
            <a:endParaRPr lang="en-US" sz="2100" dirty="0"/>
          </a:p>
          <a:p>
            <a:r>
              <a:rPr lang="en-US" sz="2100" dirty="0" err="1"/>
              <a:t>Liveschool</a:t>
            </a:r>
            <a:r>
              <a:rPr lang="en-US" sz="2100" dirty="0"/>
              <a:t> point taker </a:t>
            </a:r>
            <a:r>
              <a:rPr lang="en-US" sz="2100" dirty="0" err="1">
                <a:solidFill>
                  <a:srgbClr val="FF0000"/>
                </a:solidFill>
              </a:rPr>
              <a:t>Maddy</a:t>
            </a:r>
            <a:r>
              <a:rPr lang="en-US" sz="2100" dirty="0">
                <a:solidFill>
                  <a:srgbClr val="FF0000"/>
                </a:solidFill>
              </a:rPr>
              <a:t>, Morgan, Maxwell</a:t>
            </a:r>
            <a:endParaRPr lang="en-US" sz="2100" dirty="0"/>
          </a:p>
          <a:p>
            <a:r>
              <a:rPr lang="en-US" sz="2100" dirty="0"/>
              <a:t>Botanist (makes sure Ms. Kate doesn’t kill her cactus)</a:t>
            </a:r>
            <a:r>
              <a:rPr lang="en-US" sz="2100" dirty="0">
                <a:solidFill>
                  <a:srgbClr val="FF0000"/>
                </a:solidFill>
              </a:rPr>
              <a:t> Knox, </a:t>
            </a:r>
            <a:r>
              <a:rPr lang="en-US" sz="2100" dirty="0" err="1">
                <a:solidFill>
                  <a:srgbClr val="FF0000"/>
                </a:solidFill>
              </a:rPr>
              <a:t>Eayn</a:t>
            </a:r>
            <a:endParaRPr lang="en-US" sz="2100" dirty="0"/>
          </a:p>
          <a:p>
            <a:r>
              <a:rPr lang="en-US" sz="2100" dirty="0"/>
              <a:t>Team-Point Taker </a:t>
            </a:r>
            <a:r>
              <a:rPr lang="en-US" sz="2100" dirty="0" err="1">
                <a:solidFill>
                  <a:srgbClr val="FF0000"/>
                </a:solidFill>
              </a:rPr>
              <a:t>Alon</a:t>
            </a:r>
            <a:r>
              <a:rPr lang="en-US" sz="2100" dirty="0">
                <a:solidFill>
                  <a:srgbClr val="FF0000"/>
                </a:solidFill>
              </a:rPr>
              <a:t>, Duke, Grayson</a:t>
            </a:r>
            <a:endParaRPr lang="en-US" sz="2100" dirty="0"/>
          </a:p>
          <a:p>
            <a:endParaRPr lang="en-US" dirty="0"/>
          </a:p>
        </p:txBody>
      </p:sp>
    </p:spTree>
    <p:extLst>
      <p:ext uri="{BB962C8B-B14F-4D97-AF65-F5344CB8AC3E}">
        <p14:creationId xmlns:p14="http://schemas.microsoft.com/office/powerpoint/2010/main" val="106903277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Today We Will</a:t>
            </a:r>
          </a:p>
        </p:txBody>
      </p:sp>
      <p:sp>
        <p:nvSpPr>
          <p:cNvPr id="3" name="Content Placeholder 2"/>
          <p:cNvSpPr>
            <a:spLocks noGrp="1"/>
          </p:cNvSpPr>
          <p:nvPr>
            <p:ph idx="1"/>
          </p:nvPr>
        </p:nvSpPr>
        <p:spPr/>
        <p:txBody>
          <a:bodyPr/>
          <a:lstStyle/>
          <a:p>
            <a:r>
              <a:rPr lang="en-US" dirty="0"/>
              <a:t>Bell Ringer</a:t>
            </a:r>
          </a:p>
          <a:p>
            <a:r>
              <a:rPr lang="en-US" dirty="0" smtClean="0"/>
              <a:t>Character Notes</a:t>
            </a:r>
            <a:endParaRPr lang="en-US" dirty="0"/>
          </a:p>
          <a:p>
            <a:r>
              <a:rPr lang="en-US" dirty="0"/>
              <a:t>Compare and contrast ”</a:t>
            </a:r>
            <a:r>
              <a:rPr lang="en-US" dirty="0" err="1"/>
              <a:t>Belanie</a:t>
            </a:r>
            <a:r>
              <a:rPr lang="en-US" dirty="0"/>
              <a:t>” with the Lady/Ghost couple</a:t>
            </a:r>
          </a:p>
          <a:p>
            <a:r>
              <a:rPr lang="en-US" dirty="0" err="1"/>
              <a:t>Quickwrite</a:t>
            </a:r>
            <a:r>
              <a:rPr lang="en-US" dirty="0"/>
              <a:t>: What types of archetypes are in “The Most Important Night in Melanie’s Life”</a:t>
            </a:r>
          </a:p>
          <a:p>
            <a:endParaRPr lang="en-US" dirty="0"/>
          </a:p>
        </p:txBody>
      </p:sp>
    </p:spTree>
    <p:extLst>
      <p:ext uri="{BB962C8B-B14F-4D97-AF65-F5344CB8AC3E}">
        <p14:creationId xmlns:p14="http://schemas.microsoft.com/office/powerpoint/2010/main" val="36478953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Bell Ringer </a:t>
            </a:r>
            <a:r>
              <a:rPr lang="en-US" b="1" u="sng" dirty="0" smtClean="0"/>
              <a:t>Tuesday p. 17</a:t>
            </a:r>
            <a:endParaRPr lang="en-US" b="1" u="sng" dirty="0"/>
          </a:p>
        </p:txBody>
      </p:sp>
      <p:sp>
        <p:nvSpPr>
          <p:cNvPr id="3" name="Content Placeholder 2"/>
          <p:cNvSpPr>
            <a:spLocks noGrp="1"/>
          </p:cNvSpPr>
          <p:nvPr>
            <p:ph idx="1"/>
          </p:nvPr>
        </p:nvSpPr>
        <p:spPr/>
        <p:txBody>
          <a:bodyPr>
            <a:normAutofit/>
          </a:bodyPr>
          <a:lstStyle/>
          <a:p>
            <a:r>
              <a:rPr lang="en-US" sz="4000" dirty="0"/>
              <a:t>You have one minute to write down as many details as you can about our story “The Most Important Night of Melanie’s Life”</a:t>
            </a:r>
          </a:p>
          <a:p>
            <a:endParaRPr lang="en-US" sz="4000" dirty="0"/>
          </a:p>
        </p:txBody>
      </p:sp>
    </p:spTree>
    <p:extLst>
      <p:ext uri="{BB962C8B-B14F-4D97-AF65-F5344CB8AC3E}">
        <p14:creationId xmlns:p14="http://schemas.microsoft.com/office/powerpoint/2010/main" val="239427539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Notes P. 20</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only need to write down what is </a:t>
            </a:r>
            <a:r>
              <a:rPr lang="en-US" sz="2400" b="1" u="sng" dirty="0" smtClean="0"/>
              <a:t>bold and underlined</a:t>
            </a:r>
          </a:p>
          <a:p>
            <a:pPr marL="0" indent="0">
              <a:buNone/>
            </a:pPr>
            <a:endParaRPr lang="en-US" sz="2400" b="1" u="sng" dirty="0"/>
          </a:p>
          <a:p>
            <a:pPr marL="0" indent="0">
              <a:buNone/>
            </a:pPr>
            <a:r>
              <a:rPr lang="en-US" sz="2400" b="1" u="sng" dirty="0" smtClean="0"/>
              <a:t>TYPES OF CHARACTERS</a:t>
            </a:r>
          </a:p>
          <a:p>
            <a:pPr marL="342900" indent="-342900">
              <a:buAutoNum type="arabicPeriod"/>
            </a:pPr>
            <a:r>
              <a:rPr lang="en-US" sz="2400" b="1" u="sng" dirty="0" smtClean="0"/>
              <a:t>STATIC CHARACTERS (ALSO CALLED “FLAT CHARACTERS”): CHARACTERS WHO DO NOT REALLY CHANGE THROUGHOUT A STORY.</a:t>
            </a:r>
          </a:p>
          <a:p>
            <a:pPr marL="342900" indent="-342900">
              <a:buAutoNum type="arabicPeriod"/>
            </a:pPr>
            <a:r>
              <a:rPr lang="en-US" sz="2400" b="1" u="sng" dirty="0" smtClean="0"/>
              <a:t>DYNAMIC CHARACTERS (ALSO CALLED “ROUND CHARACTERS”): ARE CHANGED BY A STORY’S CONFLICT! </a:t>
            </a:r>
            <a:endParaRPr lang="en-US" sz="2400" b="1" u="sng" dirty="0"/>
          </a:p>
        </p:txBody>
      </p:sp>
    </p:spTree>
    <p:extLst>
      <p:ext uri="{BB962C8B-B14F-4D97-AF65-F5344CB8AC3E}">
        <p14:creationId xmlns:p14="http://schemas.microsoft.com/office/powerpoint/2010/main" val="2007180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48D9-E0AA-7D44-A5B4-93DD9C1E9BBF}"/>
              </a:ext>
            </a:extLst>
          </p:cNvPr>
          <p:cNvSpPr>
            <a:spLocks noGrp="1"/>
          </p:cNvSpPr>
          <p:nvPr>
            <p:ph type="title"/>
          </p:nvPr>
        </p:nvSpPr>
        <p:spPr/>
        <p:txBody>
          <a:bodyPr>
            <a:normAutofit fontScale="90000"/>
          </a:bodyPr>
          <a:lstStyle/>
          <a:p>
            <a:r>
              <a:rPr lang="en-US" dirty="0"/>
              <a:t>Reading 1: Draw a girl outline on page 18</a:t>
            </a:r>
          </a:p>
        </p:txBody>
      </p:sp>
      <p:sp>
        <p:nvSpPr>
          <p:cNvPr id="3" name="Content Placeholder 2">
            <a:extLst>
              <a:ext uri="{FF2B5EF4-FFF2-40B4-BE49-F238E27FC236}">
                <a16:creationId xmlns:a16="http://schemas.microsoft.com/office/drawing/2014/main" id="{A0A38BE7-BA20-814E-8328-1265983A5B05}"/>
              </a:ext>
            </a:extLst>
          </p:cNvPr>
          <p:cNvSpPr>
            <a:spLocks noGrp="1"/>
          </p:cNvSpPr>
          <p:nvPr>
            <p:ph idx="1"/>
          </p:nvPr>
        </p:nvSpPr>
        <p:spPr/>
        <p:txBody>
          <a:bodyPr/>
          <a:lstStyle/>
          <a:p>
            <a:r>
              <a:rPr lang="en-US" dirty="0"/>
              <a:t>Side one: write down examples of direct characterization</a:t>
            </a:r>
          </a:p>
          <a:p>
            <a:r>
              <a:rPr lang="en-US" dirty="0"/>
              <a:t>Side two: Write down important actions and dialogue from this character</a:t>
            </a:r>
          </a:p>
          <a:p>
            <a:r>
              <a:rPr lang="en-US" dirty="0"/>
              <a:t>Write a one paragraph reflection on what you think happens to her in the end. What struggle does she face and how does/doesn’t she change?</a:t>
            </a:r>
          </a:p>
        </p:txBody>
      </p:sp>
    </p:spTree>
    <p:extLst>
      <p:ext uri="{BB962C8B-B14F-4D97-AF65-F5344CB8AC3E}">
        <p14:creationId xmlns:p14="http://schemas.microsoft.com/office/powerpoint/2010/main" val="388182471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48D9-E0AA-7D44-A5B4-93DD9C1E9BBF}"/>
              </a:ext>
            </a:extLst>
          </p:cNvPr>
          <p:cNvSpPr>
            <a:spLocks noGrp="1"/>
          </p:cNvSpPr>
          <p:nvPr>
            <p:ph type="title"/>
          </p:nvPr>
        </p:nvSpPr>
        <p:spPr/>
        <p:txBody>
          <a:bodyPr>
            <a:normAutofit fontScale="90000"/>
          </a:bodyPr>
          <a:lstStyle/>
          <a:p>
            <a:r>
              <a:rPr lang="en-US" dirty="0"/>
              <a:t>Reading 1: Draw a boy outline on page 19</a:t>
            </a:r>
          </a:p>
        </p:txBody>
      </p:sp>
      <p:sp>
        <p:nvSpPr>
          <p:cNvPr id="3" name="Content Placeholder 2">
            <a:extLst>
              <a:ext uri="{FF2B5EF4-FFF2-40B4-BE49-F238E27FC236}">
                <a16:creationId xmlns:a16="http://schemas.microsoft.com/office/drawing/2014/main" id="{A0A38BE7-BA20-814E-8328-1265983A5B05}"/>
              </a:ext>
            </a:extLst>
          </p:cNvPr>
          <p:cNvSpPr>
            <a:spLocks noGrp="1"/>
          </p:cNvSpPr>
          <p:nvPr>
            <p:ph idx="1"/>
          </p:nvPr>
        </p:nvSpPr>
        <p:spPr/>
        <p:txBody>
          <a:bodyPr/>
          <a:lstStyle/>
          <a:p>
            <a:r>
              <a:rPr lang="en-US" dirty="0"/>
              <a:t>Side one: write down examples of direct </a:t>
            </a:r>
            <a:r>
              <a:rPr lang="en-US" dirty="0" smtClean="0"/>
              <a:t>characterization (when character is described directly)</a:t>
            </a:r>
            <a:endParaRPr lang="en-US" dirty="0"/>
          </a:p>
          <a:p>
            <a:r>
              <a:rPr lang="en-US" dirty="0"/>
              <a:t>Side two: Write down important actions and dialogue from this character</a:t>
            </a:r>
          </a:p>
          <a:p>
            <a:r>
              <a:rPr lang="en-US" dirty="0"/>
              <a:t>Write a one paragraph reflection on what you think happens to him in the end. What struggle does he face and how does/doesn’t he change?</a:t>
            </a:r>
          </a:p>
        </p:txBody>
      </p:sp>
    </p:spTree>
    <p:extLst>
      <p:ext uri="{BB962C8B-B14F-4D97-AF65-F5344CB8AC3E}">
        <p14:creationId xmlns:p14="http://schemas.microsoft.com/office/powerpoint/2010/main" val="362567350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Bell Ringer </a:t>
            </a:r>
            <a:r>
              <a:rPr lang="en-US" b="1" u="sng" dirty="0" smtClean="0"/>
              <a:t>Wednesday p. 17</a:t>
            </a:r>
            <a:endParaRPr lang="en-US" b="1" u="sng" dirty="0"/>
          </a:p>
        </p:txBody>
      </p:sp>
      <p:sp>
        <p:nvSpPr>
          <p:cNvPr id="3" name="Content Placeholder 2"/>
          <p:cNvSpPr>
            <a:spLocks noGrp="1"/>
          </p:cNvSpPr>
          <p:nvPr>
            <p:ph idx="1"/>
          </p:nvPr>
        </p:nvSpPr>
        <p:spPr/>
        <p:txBody>
          <a:bodyPr>
            <a:normAutofit/>
          </a:bodyPr>
          <a:lstStyle/>
          <a:p>
            <a:r>
              <a:rPr lang="en-US" sz="4000" dirty="0"/>
              <a:t>What are different types of conflict in stories?</a:t>
            </a:r>
          </a:p>
        </p:txBody>
      </p:sp>
      <p:pic>
        <p:nvPicPr>
          <p:cNvPr id="6" name="Picture 5" descr="Once upon a time: reclaiming storytelling in schoo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0745" y="4688695"/>
            <a:ext cx="1141307" cy="755176"/>
          </a:xfrm>
          <a:prstGeom prst="rect">
            <a:avLst/>
          </a:prstGeom>
        </p:spPr>
      </p:pic>
      <p:pic>
        <p:nvPicPr>
          <p:cNvPr id="7" name="Picture 6" descr="Campfire in the dark. | Flickr - Photo Shar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777" y="2813553"/>
            <a:ext cx="4556113" cy="3025544"/>
          </a:xfrm>
          <a:prstGeom prst="rect">
            <a:avLst/>
          </a:prstGeom>
        </p:spPr>
      </p:pic>
    </p:spTree>
    <p:extLst>
      <p:ext uri="{BB962C8B-B14F-4D97-AF65-F5344CB8AC3E}">
        <p14:creationId xmlns:p14="http://schemas.microsoft.com/office/powerpoint/2010/main" val="239803693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Bell Ringer </a:t>
            </a:r>
            <a:r>
              <a:rPr lang="en-US" b="1" u="sng" dirty="0" smtClean="0"/>
              <a:t>Wednesday p. 17</a:t>
            </a:r>
            <a:endParaRPr lang="en-US" b="1" u="sng" dirty="0"/>
          </a:p>
        </p:txBody>
      </p:sp>
      <p:pic>
        <p:nvPicPr>
          <p:cNvPr id="8" name="Picture 7" descr="Grade 6 Happenings - Mr. Brunken's Online Classroo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6614" y="1777262"/>
            <a:ext cx="5779477" cy="4695825"/>
          </a:xfrm>
          <a:prstGeom prst="rect">
            <a:avLst/>
          </a:prstGeom>
        </p:spPr>
      </p:pic>
      <p:sp>
        <p:nvSpPr>
          <p:cNvPr id="9" name="Content Placeholder 8"/>
          <p:cNvSpPr>
            <a:spLocks noGrp="1"/>
          </p:cNvSpPr>
          <p:nvPr>
            <p:ph idx="1"/>
          </p:nvPr>
        </p:nvSpPr>
        <p:spPr/>
        <p:txBody>
          <a:bodyPr/>
          <a:lstStyle/>
          <a:p>
            <a:r>
              <a:rPr lang="en-US" dirty="0" smtClean="0"/>
              <a:t>I prefer</a:t>
            </a:r>
          </a:p>
          <a:p>
            <a:pPr marL="0" indent="0">
              <a:buNone/>
            </a:pPr>
            <a:r>
              <a:rPr lang="en-US" dirty="0" smtClean="0"/>
              <a:t> character vs. character</a:t>
            </a:r>
          </a:p>
          <a:p>
            <a:pPr marL="0" indent="0">
              <a:buNone/>
            </a:pPr>
            <a:r>
              <a:rPr lang="en-US" dirty="0" smtClean="0"/>
              <a:t>Character vs. nature</a:t>
            </a:r>
          </a:p>
          <a:p>
            <a:pPr marL="0" indent="0">
              <a:buNone/>
            </a:pPr>
            <a:r>
              <a:rPr lang="en-US" dirty="0" smtClean="0"/>
              <a:t>Character vs. self</a:t>
            </a:r>
          </a:p>
          <a:p>
            <a:pPr marL="0" indent="0">
              <a:buNone/>
            </a:pPr>
            <a:r>
              <a:rPr lang="en-US" dirty="0" smtClean="0"/>
              <a:t>Character vs. society</a:t>
            </a:r>
          </a:p>
          <a:p>
            <a:pPr marL="0" indent="0">
              <a:buNone/>
            </a:pPr>
            <a:endParaRPr lang="en-US" dirty="0"/>
          </a:p>
          <a:p>
            <a:pPr marL="0" indent="0">
              <a:buNone/>
            </a:pPr>
            <a:r>
              <a:rPr lang="en-US" dirty="0" smtClean="0"/>
              <a:t>There is also character vs.</a:t>
            </a:r>
          </a:p>
          <a:p>
            <a:pPr marL="0" indent="0">
              <a:buNone/>
            </a:pPr>
            <a:r>
              <a:rPr lang="en-US" dirty="0" smtClean="0"/>
              <a:t>Technology, but wouldn’t that</a:t>
            </a:r>
          </a:p>
          <a:p>
            <a:pPr marL="0" indent="0">
              <a:buNone/>
            </a:pPr>
            <a:r>
              <a:rPr lang="en-US" dirty="0" smtClean="0"/>
              <a:t>Fall into being a product of society?</a:t>
            </a:r>
          </a:p>
          <a:p>
            <a:endParaRPr lang="en-US" dirty="0" smtClean="0"/>
          </a:p>
        </p:txBody>
      </p:sp>
    </p:spTree>
    <p:extLst>
      <p:ext uri="{BB962C8B-B14F-4D97-AF65-F5344CB8AC3E}">
        <p14:creationId xmlns:p14="http://schemas.microsoft.com/office/powerpoint/2010/main" val="39111031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 20 Practice </a:t>
            </a:r>
            <a:br>
              <a:rPr lang="en-US" dirty="0" smtClean="0"/>
            </a:br>
            <a:r>
              <a:rPr lang="en-US" dirty="0" smtClean="0"/>
              <a:t>with Pixar</a:t>
            </a:r>
            <a:endParaRPr lang="en-US" dirty="0"/>
          </a:p>
        </p:txBody>
      </p:sp>
      <p:sp>
        <p:nvSpPr>
          <p:cNvPr id="3" name="Content Placeholder 2"/>
          <p:cNvSpPr>
            <a:spLocks noGrp="1"/>
          </p:cNvSpPr>
          <p:nvPr>
            <p:ph idx="1"/>
          </p:nvPr>
        </p:nvSpPr>
        <p:spPr/>
        <p:txBody>
          <a:bodyPr/>
          <a:lstStyle/>
          <a:p>
            <a:r>
              <a:rPr lang="en-US" dirty="0" smtClean="0"/>
              <a:t>Draw this and diagram the plot </a:t>
            </a:r>
          </a:p>
          <a:p>
            <a:r>
              <a:rPr lang="en-US" dirty="0" smtClean="0"/>
              <a:t>of Day and Night</a:t>
            </a:r>
            <a:endParaRPr lang="en-US" dirty="0"/>
          </a:p>
        </p:txBody>
      </p:sp>
      <p:pic>
        <p:nvPicPr>
          <p:cNvPr id="4" name="Picture 3" descr="Teaching a Plot Diagram in a Weird Way… – Special 2 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0"/>
            <a:ext cx="6694755" cy="6858000"/>
          </a:xfrm>
          <a:prstGeom prst="rect">
            <a:avLst/>
          </a:prstGeom>
        </p:spPr>
      </p:pic>
    </p:spTree>
    <p:extLst>
      <p:ext uri="{BB962C8B-B14F-4D97-AF65-F5344CB8AC3E}">
        <p14:creationId xmlns:p14="http://schemas.microsoft.com/office/powerpoint/2010/main" val="4123541945"/>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 20 Practice </a:t>
            </a:r>
            <a:br>
              <a:rPr lang="en-US" dirty="0" smtClean="0"/>
            </a:br>
            <a:r>
              <a:rPr lang="en-US" dirty="0" smtClean="0"/>
              <a:t>with Pixar</a:t>
            </a:r>
            <a:endParaRPr lang="en-US" dirty="0"/>
          </a:p>
        </p:txBody>
      </p:sp>
      <p:sp>
        <p:nvSpPr>
          <p:cNvPr id="3" name="Content Placeholder 2"/>
          <p:cNvSpPr>
            <a:spLocks noGrp="1"/>
          </p:cNvSpPr>
          <p:nvPr>
            <p:ph idx="1"/>
          </p:nvPr>
        </p:nvSpPr>
        <p:spPr/>
        <p:txBody>
          <a:bodyPr/>
          <a:lstStyle/>
          <a:p>
            <a:r>
              <a:rPr lang="en-US" dirty="0" smtClean="0"/>
              <a:t>Draw this and diagram the plot </a:t>
            </a:r>
          </a:p>
          <a:p>
            <a:r>
              <a:rPr lang="en-US" dirty="0" smtClean="0"/>
              <a:t>of “For the Birds”</a:t>
            </a:r>
            <a:endParaRPr lang="en-US" dirty="0"/>
          </a:p>
        </p:txBody>
      </p:sp>
      <p:pic>
        <p:nvPicPr>
          <p:cNvPr id="4" name="Picture 3" descr="Teaching a Plot Diagram in a Weird Way… – Special 2 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0"/>
            <a:ext cx="6694755" cy="6858000"/>
          </a:xfrm>
          <a:prstGeom prst="rect">
            <a:avLst/>
          </a:prstGeom>
        </p:spPr>
      </p:pic>
    </p:spTree>
    <p:extLst>
      <p:ext uri="{BB962C8B-B14F-4D97-AF65-F5344CB8AC3E}">
        <p14:creationId xmlns:p14="http://schemas.microsoft.com/office/powerpoint/2010/main" val="3257080129"/>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 21 Practice </a:t>
            </a:r>
            <a:br>
              <a:rPr lang="en-US" dirty="0" smtClean="0"/>
            </a:br>
            <a:r>
              <a:rPr lang="en-US" dirty="0" smtClean="0"/>
              <a:t>with Creepy </a:t>
            </a:r>
            <a:br>
              <a:rPr lang="en-US" dirty="0" smtClean="0"/>
            </a:br>
            <a:r>
              <a:rPr lang="en-US" dirty="0" smtClean="0"/>
              <a:t>Tales</a:t>
            </a:r>
            <a:endParaRPr lang="en-US" dirty="0"/>
          </a:p>
        </p:txBody>
      </p:sp>
      <p:sp>
        <p:nvSpPr>
          <p:cNvPr id="3" name="Content Placeholder 2"/>
          <p:cNvSpPr>
            <a:spLocks noGrp="1"/>
          </p:cNvSpPr>
          <p:nvPr>
            <p:ph idx="1"/>
          </p:nvPr>
        </p:nvSpPr>
        <p:spPr/>
        <p:txBody>
          <a:bodyPr/>
          <a:lstStyle/>
          <a:p>
            <a:r>
              <a:rPr lang="en-US" dirty="0" smtClean="0"/>
              <a:t>Draw this and diagram the plot </a:t>
            </a:r>
          </a:p>
          <a:p>
            <a:pPr marL="0" indent="0">
              <a:buNone/>
            </a:pPr>
            <a:r>
              <a:rPr lang="en-US" dirty="0" smtClean="0"/>
              <a:t>Of “The Most Important Night of</a:t>
            </a:r>
          </a:p>
          <a:p>
            <a:pPr marL="0" indent="0">
              <a:buNone/>
            </a:pPr>
            <a:r>
              <a:rPr lang="en-US" dirty="0" smtClean="0"/>
              <a:t>Melanie’s Life”</a:t>
            </a:r>
          </a:p>
        </p:txBody>
      </p:sp>
      <p:pic>
        <p:nvPicPr>
          <p:cNvPr id="4" name="Picture 3" descr="Teaching a Plot Diagram in a Weird Way… – Special 2 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0"/>
            <a:ext cx="6694755" cy="6858000"/>
          </a:xfrm>
          <a:prstGeom prst="rect">
            <a:avLst/>
          </a:prstGeom>
        </p:spPr>
      </p:pic>
    </p:spTree>
    <p:extLst>
      <p:ext uri="{BB962C8B-B14F-4D97-AF65-F5344CB8AC3E}">
        <p14:creationId xmlns:p14="http://schemas.microsoft.com/office/powerpoint/2010/main" val="3387699257"/>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386" y="1220724"/>
            <a:ext cx="7543800" cy="4407734"/>
          </a:xfrm>
        </p:spPr>
        <p:txBody>
          <a:bodyPr>
            <a:normAutofit fontScale="90000"/>
          </a:bodyPr>
          <a:lstStyle/>
          <a:p>
            <a:r>
              <a:rPr lang="en-US" u="sng" dirty="0"/>
              <a:t>Classroom Leaders 4th:</a:t>
            </a:r>
            <a:r>
              <a:rPr lang="en-US" dirty="0"/>
              <a:t/>
            </a:r>
            <a:br>
              <a:rPr lang="en-US" dirty="0"/>
            </a:br>
            <a:r>
              <a:rPr lang="en-US" sz="3600" dirty="0"/>
              <a:t>DJs: Will, Briar, Ellis, Lukas, Chris, Spencer</a:t>
            </a:r>
            <a:br>
              <a:rPr lang="en-US" sz="3600" dirty="0"/>
            </a:br>
            <a:r>
              <a:rPr lang="en-US" sz="3600" dirty="0"/>
              <a:t>Electricians Ellis, </a:t>
            </a:r>
            <a:r>
              <a:rPr lang="en-US" sz="3600" dirty="0" err="1"/>
              <a:t>Neviah</a:t>
            </a:r>
            <a:r>
              <a:rPr lang="en-US" sz="3600" dirty="0"/>
              <a:t>, Spencer, </a:t>
            </a:r>
            <a:r>
              <a:rPr lang="en-US" sz="3600" dirty="0" err="1"/>
              <a:t>Za’Corriun</a:t>
            </a:r>
            <a:r>
              <a:rPr lang="en-US" sz="3600" dirty="0"/>
              <a:t/>
            </a:r>
            <a:br>
              <a:rPr lang="en-US" sz="3600" dirty="0"/>
            </a:br>
            <a:r>
              <a:rPr lang="en-US" sz="3600" dirty="0"/>
              <a:t>Teachers Assistants: Kaliyah </a:t>
            </a:r>
            <a:r>
              <a:rPr lang="en-US" sz="3600" dirty="0" err="1"/>
              <a:t>Mishawn</a:t>
            </a:r>
            <a:r>
              <a:rPr lang="en-US" sz="3600" dirty="0"/>
              <a:t/>
            </a:r>
            <a:br>
              <a:rPr lang="en-US" sz="3600" dirty="0"/>
            </a:br>
            <a:r>
              <a:rPr lang="en-US" sz="3600" dirty="0" err="1"/>
              <a:t>Liveschool</a:t>
            </a:r>
            <a:r>
              <a:rPr lang="en-US" sz="3600" dirty="0"/>
              <a:t> Point-taker: Brayden, </a:t>
            </a:r>
            <a:r>
              <a:rPr lang="en-US" sz="3600" dirty="0" err="1"/>
              <a:t>Jae’Suan</a:t>
            </a:r>
            <a:r>
              <a:rPr lang="en-US" sz="3600" dirty="0"/>
              <a:t/>
            </a:r>
            <a:br>
              <a:rPr lang="en-US" sz="3600" dirty="0"/>
            </a:br>
            <a:r>
              <a:rPr lang="en-US" sz="3600" dirty="0"/>
              <a:t>Botanist: Ellis </a:t>
            </a:r>
            <a:r>
              <a:rPr lang="en-US" sz="3600" dirty="0" err="1"/>
              <a:t>Neviah</a:t>
            </a:r>
            <a:r>
              <a:rPr lang="en-US" sz="3600" dirty="0"/>
              <a:t/>
            </a:r>
            <a:br>
              <a:rPr lang="en-US" sz="3600" dirty="0"/>
            </a:br>
            <a:r>
              <a:rPr lang="en-US" sz="3600" dirty="0"/>
              <a:t>Team Point-Taker: Will &amp; Laura &amp; </a:t>
            </a:r>
            <a:r>
              <a:rPr lang="en-US" sz="3600" dirty="0" err="1"/>
              <a:t>ZaCorriun</a:t>
            </a:r>
            <a:r>
              <a:rPr lang="en-US" sz="3600" dirty="0"/>
              <a:t>, CJ</a:t>
            </a:r>
            <a:r>
              <a:rPr lang="en-US" dirty="0"/>
              <a:t/>
            </a:r>
            <a:br>
              <a:rPr lang="en-US" dirty="0"/>
            </a:br>
            <a:endParaRPr lang="en-US" dirty="0"/>
          </a:p>
        </p:txBody>
      </p:sp>
    </p:spTree>
    <p:extLst>
      <p:ext uri="{BB962C8B-B14F-4D97-AF65-F5344CB8AC3E}">
        <p14:creationId xmlns:p14="http://schemas.microsoft.com/office/powerpoint/2010/main" val="355987759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Seats 2</a:t>
            </a:r>
            <a:r>
              <a:rPr lang="en-US" baseline="30000" dirty="0"/>
              <a:t>nd</a:t>
            </a:r>
            <a:r>
              <a:rPr lang="en-US" dirty="0"/>
              <a:t> </a:t>
            </a:r>
          </a:p>
        </p:txBody>
      </p:sp>
      <p:sp>
        <p:nvSpPr>
          <p:cNvPr id="3" name="Content Placeholder 2"/>
          <p:cNvSpPr>
            <a:spLocks noGrp="1"/>
          </p:cNvSpPr>
          <p:nvPr>
            <p:ph idx="1"/>
          </p:nvPr>
        </p:nvSpPr>
        <p:spPr/>
        <p:txBody>
          <a:bodyPr/>
          <a:lstStyle/>
          <a:p>
            <a:r>
              <a:rPr lang="en-US" dirty="0"/>
              <a:t>GROUP 1: Angel, Summer, </a:t>
            </a:r>
            <a:r>
              <a:rPr lang="en-US" dirty="0" err="1"/>
              <a:t>Giacamo</a:t>
            </a:r>
            <a:r>
              <a:rPr lang="en-US" dirty="0"/>
              <a:t>, </a:t>
            </a:r>
            <a:r>
              <a:rPr lang="en-US" dirty="0" err="1"/>
              <a:t>Quan’Tarius</a:t>
            </a:r>
            <a:endParaRPr lang="en-US" dirty="0"/>
          </a:p>
          <a:p>
            <a:r>
              <a:rPr lang="en-US" dirty="0"/>
              <a:t>GROUP 2: Miles, Dejuan, Isabella, Morgan</a:t>
            </a:r>
          </a:p>
          <a:p>
            <a:r>
              <a:rPr lang="en-US" dirty="0"/>
              <a:t>GROUP 3: Knox, </a:t>
            </a:r>
            <a:r>
              <a:rPr lang="en-US" dirty="0" err="1"/>
              <a:t>Montrese</a:t>
            </a:r>
            <a:r>
              <a:rPr lang="en-US" dirty="0"/>
              <a:t>, Sam, Kingston</a:t>
            </a:r>
          </a:p>
          <a:p>
            <a:r>
              <a:rPr lang="en-US" dirty="0"/>
              <a:t>GROUP 4: Victor, Julian, Zoe, </a:t>
            </a:r>
            <a:r>
              <a:rPr lang="en-US" dirty="0" err="1"/>
              <a:t>Triniti</a:t>
            </a:r>
            <a:endParaRPr lang="en-US" dirty="0"/>
          </a:p>
          <a:p>
            <a:r>
              <a:rPr lang="en-US" dirty="0"/>
              <a:t>GROUP 5: Corey Trey</a:t>
            </a:r>
          </a:p>
          <a:p>
            <a:r>
              <a:rPr lang="en-US" dirty="0"/>
              <a:t>GROUP 6: Grayson, Maxwell, </a:t>
            </a:r>
            <a:r>
              <a:rPr lang="en-US" dirty="0" err="1"/>
              <a:t>Yousif</a:t>
            </a:r>
            <a:r>
              <a:rPr lang="en-US" dirty="0"/>
              <a:t>, Ed</a:t>
            </a:r>
          </a:p>
          <a:p>
            <a:pPr marL="0" indent="0">
              <a:buNone/>
            </a:pPr>
            <a:endParaRPr lang="en-US" dirty="0"/>
          </a:p>
          <a:p>
            <a:r>
              <a:rPr lang="en-US" dirty="0"/>
              <a:t>LIBRARY LOUNGE: </a:t>
            </a:r>
            <a:r>
              <a:rPr lang="en-US" dirty="0" err="1"/>
              <a:t>Alon</a:t>
            </a:r>
            <a:r>
              <a:rPr lang="en-US" dirty="0"/>
              <a:t>, Brook, Destini, </a:t>
            </a:r>
            <a:r>
              <a:rPr lang="en-US" dirty="0" err="1"/>
              <a:t>Eayn</a:t>
            </a:r>
            <a:r>
              <a:rPr lang="en-US" dirty="0"/>
              <a:t> (can eat foods in class)</a:t>
            </a:r>
          </a:p>
        </p:txBody>
      </p:sp>
    </p:spTree>
    <p:extLst>
      <p:ext uri="{BB962C8B-B14F-4D97-AF65-F5344CB8AC3E}">
        <p14:creationId xmlns:p14="http://schemas.microsoft.com/office/powerpoint/2010/main" val="364927630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Seats 4</a:t>
            </a:r>
            <a:r>
              <a:rPr lang="en-US" baseline="30000" dirty="0"/>
              <a:t>th</a:t>
            </a:r>
            <a:r>
              <a:rPr lang="en-US" dirty="0"/>
              <a:t> </a:t>
            </a:r>
          </a:p>
        </p:txBody>
      </p:sp>
      <p:sp>
        <p:nvSpPr>
          <p:cNvPr id="3" name="Content Placeholder 2"/>
          <p:cNvSpPr>
            <a:spLocks noGrp="1"/>
          </p:cNvSpPr>
          <p:nvPr>
            <p:ph idx="1"/>
          </p:nvPr>
        </p:nvSpPr>
        <p:spPr/>
        <p:txBody>
          <a:bodyPr/>
          <a:lstStyle/>
          <a:p>
            <a:r>
              <a:rPr lang="en-US" dirty="0"/>
              <a:t>Winners for the week</a:t>
            </a:r>
          </a:p>
          <a:p>
            <a:r>
              <a:rPr lang="en-US" dirty="0"/>
              <a:t>GROUP 1: </a:t>
            </a:r>
            <a:r>
              <a:rPr lang="en-US" dirty="0" err="1"/>
              <a:t>Jermiah</a:t>
            </a:r>
            <a:r>
              <a:rPr lang="en-US" dirty="0"/>
              <a:t>, </a:t>
            </a:r>
            <a:r>
              <a:rPr lang="en-US" dirty="0" err="1"/>
              <a:t>Cortesha</a:t>
            </a:r>
            <a:r>
              <a:rPr lang="en-US" dirty="0"/>
              <a:t>, </a:t>
            </a:r>
            <a:r>
              <a:rPr lang="en-US" dirty="0" err="1"/>
              <a:t>Jae’Suan</a:t>
            </a:r>
            <a:r>
              <a:rPr lang="en-US" dirty="0"/>
              <a:t>, Laura</a:t>
            </a:r>
          </a:p>
          <a:p>
            <a:r>
              <a:rPr lang="en-US" dirty="0"/>
              <a:t>GROUP 2: </a:t>
            </a:r>
            <a:r>
              <a:rPr lang="en-US" dirty="0" err="1"/>
              <a:t>Neviah</a:t>
            </a:r>
            <a:r>
              <a:rPr lang="en-US" dirty="0"/>
              <a:t>, Lukas, Chris, </a:t>
            </a:r>
            <a:r>
              <a:rPr lang="en-US" dirty="0" err="1"/>
              <a:t>Kaliya</a:t>
            </a:r>
            <a:endParaRPr lang="en-US" dirty="0"/>
          </a:p>
          <a:p>
            <a:r>
              <a:rPr lang="en-US" dirty="0"/>
              <a:t>GROUP 3: Brayden, CJ, Briar</a:t>
            </a:r>
          </a:p>
          <a:p>
            <a:r>
              <a:rPr lang="en-US" dirty="0"/>
              <a:t>GROUP 4: Will, Ellis, Noah</a:t>
            </a:r>
          </a:p>
          <a:p>
            <a:r>
              <a:rPr lang="en-US" dirty="0"/>
              <a:t>GROUP 5: Niko, Jacobi, Spencer</a:t>
            </a:r>
          </a:p>
          <a:p>
            <a:r>
              <a:rPr lang="en-US" dirty="0"/>
              <a:t>GROUP 6: LIB</a:t>
            </a:r>
          </a:p>
          <a:p>
            <a:r>
              <a:rPr lang="en-US" dirty="0"/>
              <a:t>RARY LOUNGE </a:t>
            </a:r>
            <a:r>
              <a:rPr lang="en-US" dirty="0" err="1"/>
              <a:t>Mishawn</a:t>
            </a:r>
            <a:r>
              <a:rPr lang="en-US" dirty="0"/>
              <a:t>, </a:t>
            </a:r>
            <a:r>
              <a:rPr lang="en-US" dirty="0" err="1"/>
              <a:t>ZaCorrian</a:t>
            </a:r>
            <a:endParaRPr lang="en-US" dirty="0"/>
          </a:p>
        </p:txBody>
      </p:sp>
    </p:spTree>
    <p:extLst>
      <p:ext uri="{BB962C8B-B14F-4D97-AF65-F5344CB8AC3E}">
        <p14:creationId xmlns:p14="http://schemas.microsoft.com/office/powerpoint/2010/main" val="209749011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Points</a:t>
            </a:r>
          </a:p>
        </p:txBody>
      </p:sp>
      <p:sp>
        <p:nvSpPr>
          <p:cNvPr id="3" name="Content Placeholder 2"/>
          <p:cNvSpPr>
            <a:spLocks noGrp="1"/>
          </p:cNvSpPr>
          <p:nvPr>
            <p:ph idx="1"/>
          </p:nvPr>
        </p:nvSpPr>
        <p:spPr/>
        <p:txBody>
          <a:bodyPr/>
          <a:lstStyle/>
          <a:p>
            <a:r>
              <a:rPr lang="en-US" dirty="0"/>
              <a:t>GROUP 1</a:t>
            </a:r>
          </a:p>
          <a:p>
            <a:r>
              <a:rPr lang="en-US" dirty="0"/>
              <a:t>GROUP 2</a:t>
            </a:r>
          </a:p>
          <a:p>
            <a:r>
              <a:rPr lang="en-US" dirty="0"/>
              <a:t>GROUP 3</a:t>
            </a:r>
          </a:p>
          <a:p>
            <a:r>
              <a:rPr lang="en-US" dirty="0"/>
              <a:t>GROUP 4</a:t>
            </a:r>
          </a:p>
          <a:p>
            <a:r>
              <a:rPr lang="en-US" dirty="0"/>
              <a:t>GROUP 5</a:t>
            </a:r>
          </a:p>
          <a:p>
            <a:r>
              <a:rPr lang="en-US" dirty="0"/>
              <a:t>GROUP 6</a:t>
            </a:r>
          </a:p>
          <a:p>
            <a:r>
              <a:rPr lang="en-US" dirty="0"/>
              <a:t>LIBRARY LOUNGE</a:t>
            </a:r>
          </a:p>
        </p:txBody>
      </p:sp>
    </p:spTree>
    <p:extLst>
      <p:ext uri="{BB962C8B-B14F-4D97-AF65-F5344CB8AC3E}">
        <p14:creationId xmlns:p14="http://schemas.microsoft.com/office/powerpoint/2010/main" val="324896622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https://westend6thgrade.weebly.com/</a:t>
            </a:r>
          </a:p>
        </p:txBody>
      </p:sp>
      <p:sp>
        <p:nvSpPr>
          <p:cNvPr id="3" name="Content Placeholder 2"/>
          <p:cNvSpPr>
            <a:spLocks noGrp="1"/>
          </p:cNvSpPr>
          <p:nvPr>
            <p:ph idx="1"/>
          </p:nvPr>
        </p:nvSpPr>
        <p:spPr/>
        <p:txBody>
          <a:bodyPr>
            <a:normAutofit/>
          </a:bodyPr>
          <a:lstStyle/>
          <a:p>
            <a:r>
              <a:rPr lang="en-US" sz="2800" b="1" dirty="0">
                <a:solidFill>
                  <a:srgbClr val="FF0000"/>
                </a:solidFill>
              </a:rPr>
              <a:t>New Homework – due Friday</a:t>
            </a:r>
          </a:p>
          <a:p>
            <a:pPr marL="0" indent="0">
              <a:buNone/>
            </a:pPr>
            <a:endParaRPr lang="en-US" sz="2800" b="1" dirty="0">
              <a:solidFill>
                <a:srgbClr val="FF0000"/>
              </a:solidFill>
            </a:endParaRPr>
          </a:p>
          <a:p>
            <a:r>
              <a:rPr lang="en-US" sz="2800" b="1" dirty="0">
                <a:solidFill>
                  <a:srgbClr val="FF0000"/>
                </a:solidFill>
              </a:rPr>
              <a:t>ELA: Parts of Speech III </a:t>
            </a:r>
            <a:r>
              <a:rPr lang="en-US" sz="2800" b="1" dirty="0">
                <a:solidFill>
                  <a:srgbClr val="FF0000"/>
                </a:solidFill>
                <a:hlinkClick r:id="rId2"/>
              </a:rPr>
              <a:t>https://www.noredink.com/learn/assignments/3347553</a:t>
            </a:r>
            <a:endParaRPr lang="en-US" sz="2800" b="1" dirty="0">
              <a:solidFill>
                <a:srgbClr val="FF0000"/>
              </a:solidFill>
            </a:endParaRPr>
          </a:p>
          <a:p>
            <a:endParaRPr lang="en-US" sz="2800" b="1" dirty="0">
              <a:solidFill>
                <a:srgbClr val="FF0000"/>
              </a:solidFill>
            </a:endParaRPr>
          </a:p>
        </p:txBody>
      </p:sp>
    </p:spTree>
    <p:extLst>
      <p:ext uri="{BB962C8B-B14F-4D97-AF65-F5344CB8AC3E}">
        <p14:creationId xmlns:p14="http://schemas.microsoft.com/office/powerpoint/2010/main" val="262077762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Required</a:t>
            </a:r>
          </a:p>
        </p:txBody>
      </p:sp>
      <p:sp>
        <p:nvSpPr>
          <p:cNvPr id="3" name="Content Placeholder 2"/>
          <p:cNvSpPr>
            <a:spLocks noGrp="1"/>
          </p:cNvSpPr>
          <p:nvPr>
            <p:ph idx="1"/>
          </p:nvPr>
        </p:nvSpPr>
        <p:spPr/>
        <p:txBody>
          <a:bodyPr/>
          <a:lstStyle/>
          <a:p>
            <a:r>
              <a:rPr lang="en-US" dirty="0"/>
              <a:t>Pencil/pen</a:t>
            </a:r>
          </a:p>
          <a:p>
            <a:r>
              <a:rPr lang="en-US" dirty="0"/>
              <a:t>Homework Folder (with Pink bathroom passes inside)</a:t>
            </a:r>
          </a:p>
          <a:p>
            <a:r>
              <a:rPr lang="en-US" dirty="0"/>
              <a:t>Language Arts Folder/binder (with Writing Notebook inside)</a:t>
            </a:r>
          </a:p>
          <a:p>
            <a:pPr marL="0" indent="0">
              <a:buNone/>
            </a:pPr>
            <a:endParaRPr lang="en-US" dirty="0"/>
          </a:p>
        </p:txBody>
      </p:sp>
    </p:spTree>
    <p:extLst>
      <p:ext uri="{BB962C8B-B14F-4D97-AF65-F5344CB8AC3E}">
        <p14:creationId xmlns:p14="http://schemas.microsoft.com/office/powerpoint/2010/main" val="305018930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Page 17 “Bell Ringers 8/26-8/30</a:t>
            </a:r>
          </a:p>
        </p:txBody>
      </p:sp>
      <p:sp>
        <p:nvSpPr>
          <p:cNvPr id="3" name="Content Placeholder 2"/>
          <p:cNvSpPr>
            <a:spLocks noGrp="1"/>
          </p:cNvSpPr>
          <p:nvPr>
            <p:ph idx="1"/>
          </p:nvPr>
        </p:nvSpPr>
        <p:spPr/>
        <p:txBody>
          <a:bodyPr>
            <a:normAutofit/>
          </a:bodyPr>
          <a:lstStyle/>
          <a:p>
            <a:pPr marL="0" indent="0">
              <a:buNone/>
            </a:pPr>
            <a:r>
              <a:rPr lang="en-US" sz="3600" dirty="0"/>
              <a:t>Copy the following Questions</a:t>
            </a:r>
          </a:p>
        </p:txBody>
      </p:sp>
    </p:spTree>
    <p:extLst>
      <p:ext uri="{BB962C8B-B14F-4D97-AF65-F5344CB8AC3E}">
        <p14:creationId xmlns:p14="http://schemas.microsoft.com/office/powerpoint/2010/main" val="302050521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365</TotalTime>
  <Words>1491</Words>
  <Application>Microsoft Office PowerPoint</Application>
  <PresentationFormat>Widescreen</PresentationFormat>
  <Paragraphs>139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Garamond</vt:lpstr>
      <vt:lpstr>Savon</vt:lpstr>
      <vt:lpstr>Week 4</vt:lpstr>
      <vt:lpstr>Classroom Leaders 2nd </vt:lpstr>
      <vt:lpstr>Classroom Leaders 4th: DJs: Will, Briar, Ellis, Lukas, Chris, Spencer Electricians Ellis, Neviah, Spencer, Za’Corriun Teachers Assistants: Kaliyah Mishawn Liveschool Point-taker: Brayden, Jae’Suan Botanist: Ellis Neviah Team Point-Taker: Will &amp; Laura &amp; ZaCorriun, CJ </vt:lpstr>
      <vt:lpstr>New Seats 2nd </vt:lpstr>
      <vt:lpstr>New Seats 4th </vt:lpstr>
      <vt:lpstr>Team Points</vt:lpstr>
      <vt:lpstr>https://westend6thgrade.weebly.com/</vt:lpstr>
      <vt:lpstr>Materials Required</vt:lpstr>
      <vt:lpstr>Title Page 17 “Bell Ringers 8/26-8/30</vt:lpstr>
      <vt:lpstr>Monday: Today we will</vt:lpstr>
      <vt:lpstr>p. 17 Bell Ringer Monday</vt:lpstr>
      <vt:lpstr>Characterization Lesson With Creepy Tales</vt:lpstr>
      <vt:lpstr>“The Most Important Night of Melanie’s Life”</vt:lpstr>
      <vt:lpstr>“The Most Important Night of Melanie’s Life”</vt:lpstr>
      <vt:lpstr>“The Most Important Night of Melanie’s Life”</vt:lpstr>
      <vt:lpstr>“The Most Important Night of Melanie’s Life”</vt:lpstr>
      <vt:lpstr>“The Most Important Night of Melanie’s Life”</vt:lpstr>
      <vt:lpstr>Reading 1: Draw a girl outline on page 18</vt:lpstr>
      <vt:lpstr>Reading 1: Draw a boy outline on page 19</vt:lpstr>
      <vt:lpstr>Tuesday Today We Will</vt:lpstr>
      <vt:lpstr>Bell Ringer Tuesday p. 17</vt:lpstr>
      <vt:lpstr>Guided Notes P. 20</vt:lpstr>
      <vt:lpstr>Reading 1: Draw a girl outline on page 18</vt:lpstr>
      <vt:lpstr>Reading 1: Draw a boy outline on page 19</vt:lpstr>
      <vt:lpstr>Bell Ringer Wednesday p. 17</vt:lpstr>
      <vt:lpstr>Bell Ringer Wednesday p. 17</vt:lpstr>
      <vt:lpstr>P. 20 Practice  with Pixar</vt:lpstr>
      <vt:lpstr>P. 20 Practice  with Pixar</vt:lpstr>
      <vt:lpstr>P. 21 Practice  with Creepy  Tales</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dc:title>
  <dc:creator>Kelleher, Kaitlyn A</dc:creator>
  <cp:lastModifiedBy>Kelleher, Kaitlyn A</cp:lastModifiedBy>
  <cp:revision>6</cp:revision>
  <dcterms:created xsi:type="dcterms:W3CDTF">2019-08-26T14:43:16Z</dcterms:created>
  <dcterms:modified xsi:type="dcterms:W3CDTF">2019-08-28T01:58:12Z</dcterms:modified>
</cp:coreProperties>
</file>