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7" r:id="rId2"/>
    <p:sldId id="290" r:id="rId3"/>
    <p:sldId id="284" r:id="rId4"/>
    <p:sldId id="258" r:id="rId5"/>
    <p:sldId id="259" r:id="rId6"/>
    <p:sldId id="287" r:id="rId7"/>
    <p:sldId id="304" r:id="rId8"/>
    <p:sldId id="260" r:id="rId9"/>
    <p:sldId id="305" r:id="rId10"/>
    <p:sldId id="307" r:id="rId11"/>
    <p:sldId id="308" r:id="rId12"/>
    <p:sldId id="309" r:id="rId13"/>
    <p:sldId id="310" r:id="rId14"/>
    <p:sldId id="314" r:id="rId15"/>
    <p:sldId id="317" r:id="rId16"/>
    <p:sldId id="318" r:id="rId17"/>
    <p:sldId id="278" r:id="rId18"/>
    <p:sldId id="315" r:id="rId19"/>
    <p:sldId id="316" r:id="rId20"/>
    <p:sldId id="313" r:id="rId21"/>
    <p:sldId id="302" r:id="rId22"/>
    <p:sldId id="319" r:id="rId23"/>
    <p:sldId id="320" r:id="rId24"/>
    <p:sldId id="321" r:id="rId25"/>
    <p:sldId id="322" r:id="rId2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6"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8/27/2019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8/27/2019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8/27/2019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8/27/2019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8/27/2019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oredink.com/learn/assignments/3347553" TargetMode="External"/><Relationship Id="rId2" Type="http://schemas.openxmlformats.org/officeDocument/2006/relationships/hyperlink" Target="https://www.noredink.com/learn/assignments/334754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4</a:t>
            </a:r>
          </a:p>
        </p:txBody>
      </p:sp>
      <p:sp>
        <p:nvSpPr>
          <p:cNvPr id="3" name="Subtitle 2"/>
          <p:cNvSpPr>
            <a:spLocks noGrp="1"/>
          </p:cNvSpPr>
          <p:nvPr>
            <p:ph type="subTitle" idx="1"/>
          </p:nvPr>
        </p:nvSpPr>
        <p:spPr/>
        <p:txBody>
          <a:bodyPr/>
          <a:lstStyle/>
          <a:p>
            <a:r>
              <a:rPr lang="en-US" dirty="0"/>
              <a:t>6</a:t>
            </a:r>
            <a:r>
              <a:rPr lang="en-US" baseline="30000" dirty="0"/>
              <a:t>th</a:t>
            </a:r>
            <a:r>
              <a:rPr lang="en-US" dirty="0"/>
              <a:t> Grade Language Arts</a:t>
            </a:r>
          </a:p>
        </p:txBody>
      </p:sp>
    </p:spTree>
    <p:extLst>
      <p:ext uri="{BB962C8B-B14F-4D97-AF65-F5344CB8AC3E}">
        <p14:creationId xmlns:p14="http://schemas.microsoft.com/office/powerpoint/2010/main" val="414918305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Most Important Night of Melanie’s Life”</a:t>
            </a:r>
          </a:p>
        </p:txBody>
      </p:sp>
      <p:sp>
        <p:nvSpPr>
          <p:cNvPr id="3" name="Content Placeholder 2"/>
          <p:cNvSpPr>
            <a:spLocks noGrp="1"/>
          </p:cNvSpPr>
          <p:nvPr>
            <p:ph idx="1"/>
          </p:nvPr>
        </p:nvSpPr>
        <p:spPr/>
        <p:txBody>
          <a:bodyPr/>
          <a:lstStyle/>
          <a:p>
            <a:r>
              <a:rPr lang="en-US" dirty="0"/>
              <a:t>“A beautiful young girl came to visit this castle, and she started having these nightmares about a suit of armor. It was empty armor standing over in a corner. But in the dream, she’d seen the finger on one off the chain –mail gloves move. Her nightmare drew her nearer and nearer. Something urged her to release whoever was inside.</a:t>
            </a:r>
          </a:p>
          <a:p>
            <a:r>
              <a:rPr lang="en-US" dirty="0"/>
              <a:t>Her dream hand came out to lift the helmet’s visor. There within, staring back at her, were the empty eye sockets of an ancient skull. Black beetles glittered in the sockets, but all other life had long led. Her screams echoed down all the corridors you get in nightmares.”</a:t>
            </a:r>
          </a:p>
          <a:p>
            <a:endParaRPr lang="en-US" dirty="0"/>
          </a:p>
          <a:p>
            <a:r>
              <a:rPr lang="en-US" dirty="0"/>
              <a:t>Based on the excerpt above, what do you think the conflict is? Write it in your writing notebook! Justify your answer with evidence from the text.</a:t>
            </a:r>
          </a:p>
        </p:txBody>
      </p:sp>
    </p:spTree>
    <p:extLst>
      <p:ext uri="{BB962C8B-B14F-4D97-AF65-F5344CB8AC3E}">
        <p14:creationId xmlns:p14="http://schemas.microsoft.com/office/powerpoint/2010/main" val="67993306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Most Important Night of Melanie’s Life”</a:t>
            </a:r>
          </a:p>
        </p:txBody>
      </p:sp>
      <p:sp>
        <p:nvSpPr>
          <p:cNvPr id="3" name="Content Placeholder 2"/>
          <p:cNvSpPr>
            <a:spLocks noGrp="1"/>
          </p:cNvSpPr>
          <p:nvPr>
            <p:ph idx="1"/>
          </p:nvPr>
        </p:nvSpPr>
        <p:spPr/>
        <p:txBody>
          <a:bodyPr/>
          <a:lstStyle/>
          <a:p>
            <a:r>
              <a:rPr lang="en-US" dirty="0"/>
              <a:t>“I’m Ben.” He put out a big hand.</a:t>
            </a:r>
          </a:p>
          <a:p>
            <a:r>
              <a:rPr lang="en-US" dirty="0"/>
              <a:t>The stocking cap fell from Melanie’s grasp.</a:t>
            </a:r>
          </a:p>
          <a:p>
            <a:r>
              <a:rPr lang="en-US" dirty="0"/>
              <a:t>“Hey, Melanie, clear out,” Mike said. ‘We’re telling stories. No girls allowed’</a:t>
            </a:r>
          </a:p>
          <a:p>
            <a:r>
              <a:rPr lang="en-US" dirty="0"/>
              <a:t>“We’ve been having a great time,” Ben said, just to her.</a:t>
            </a:r>
          </a:p>
          <a:p>
            <a:r>
              <a:rPr lang="en-US" dirty="0"/>
              <a:t>“Yeah,” she said in a voice nobody had ever heard from her. “They’re nice little boys.”</a:t>
            </a:r>
          </a:p>
          <a:p>
            <a:r>
              <a:rPr lang="en-US" dirty="0"/>
              <a:t>She and Ben were shaking hands very slow.</a:t>
            </a:r>
          </a:p>
          <a:p>
            <a:endParaRPr lang="en-US" dirty="0"/>
          </a:p>
          <a:p>
            <a:endParaRPr lang="en-US" dirty="0"/>
          </a:p>
          <a:p>
            <a:r>
              <a:rPr lang="en-US" dirty="0"/>
              <a:t>Based on the excerpt above, what do you think the conflict is? Write it in your writing notebook! Justify your answer with evidence from the text.</a:t>
            </a:r>
          </a:p>
        </p:txBody>
      </p:sp>
    </p:spTree>
    <p:extLst>
      <p:ext uri="{BB962C8B-B14F-4D97-AF65-F5344CB8AC3E}">
        <p14:creationId xmlns:p14="http://schemas.microsoft.com/office/powerpoint/2010/main" val="22067384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Most Important Night of Melanie’s Life”</a:t>
            </a:r>
          </a:p>
        </p:txBody>
      </p:sp>
      <p:sp>
        <p:nvSpPr>
          <p:cNvPr id="3" name="Content Placeholder 2"/>
          <p:cNvSpPr>
            <a:spLocks noGrp="1"/>
          </p:cNvSpPr>
          <p:nvPr>
            <p:ph idx="1"/>
          </p:nvPr>
        </p:nvSpPr>
        <p:spPr/>
        <p:txBody>
          <a:bodyPr/>
          <a:lstStyle/>
          <a:p>
            <a:pPr marL="0" indent="0">
              <a:buNone/>
            </a:pPr>
            <a:r>
              <a:rPr lang="en-US" dirty="0"/>
              <a:t>“Why not?” Melanie said. “Before my parents get back.” Then in her regular voice she said to the twins and Clem, “You creeps don’t even think about getting into trouble, okay? Like make my day, right?”</a:t>
            </a:r>
          </a:p>
          <a:p>
            <a:pPr marL="0" indent="0">
              <a:buNone/>
            </a:pPr>
            <a:endParaRPr lang="en-US" dirty="0"/>
          </a:p>
          <a:p>
            <a:pPr marL="0" indent="0">
              <a:buNone/>
            </a:pPr>
            <a:r>
              <a:rPr lang="en-US" dirty="0"/>
              <a:t>Ben reached down, swept up Melanie’s stocking cap, and handed it back to her. They turned very near each other, and walked out of the house without a backward glance.</a:t>
            </a:r>
          </a:p>
          <a:p>
            <a:endParaRPr lang="en-US" dirty="0"/>
          </a:p>
          <a:p>
            <a:r>
              <a:rPr lang="en-US" dirty="0"/>
              <a:t>Based on the excerpt above, what do you think the conflict is? Write it in your writing notebook! Justify your answer with evidence from the text.</a:t>
            </a:r>
          </a:p>
        </p:txBody>
      </p:sp>
    </p:spTree>
    <p:extLst>
      <p:ext uri="{BB962C8B-B14F-4D97-AF65-F5344CB8AC3E}">
        <p14:creationId xmlns:p14="http://schemas.microsoft.com/office/powerpoint/2010/main" val="239863027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Most Important Night of Melanie’s Life”</a:t>
            </a:r>
          </a:p>
        </p:txBody>
      </p:sp>
      <p:sp>
        <p:nvSpPr>
          <p:cNvPr id="3" name="Content Placeholder 2"/>
          <p:cNvSpPr>
            <a:spLocks noGrp="1"/>
          </p:cNvSpPr>
          <p:nvPr>
            <p:ph idx="1"/>
          </p:nvPr>
        </p:nvSpPr>
        <p:spPr/>
        <p:txBody>
          <a:bodyPr/>
          <a:lstStyle/>
          <a:p>
            <a:pPr marL="0" indent="0">
              <a:buNone/>
            </a:pPr>
            <a:r>
              <a:rPr lang="en-US" dirty="0"/>
              <a:t>“Are you all right?” She gasped, trying to pull Clem closer. “What have you been doing all this time? We just got word from the </a:t>
            </a:r>
            <a:r>
              <a:rPr lang="en-US" dirty="0" err="1"/>
              <a:t>Hutchinsons</a:t>
            </a:r>
            <a:r>
              <a:rPr lang="en-US" dirty="0"/>
              <a:t>.”</a:t>
            </a:r>
          </a:p>
          <a:p>
            <a:endParaRPr lang="en-US" dirty="0"/>
          </a:p>
          <a:p>
            <a:r>
              <a:rPr lang="en-US" dirty="0"/>
              <a:t>Based on the excerpt above, what do you think the conflict is? Write it in your writing notebook! Justify your answer with evidence from the text.</a:t>
            </a:r>
          </a:p>
        </p:txBody>
      </p:sp>
    </p:spTree>
    <p:extLst>
      <p:ext uri="{BB962C8B-B14F-4D97-AF65-F5344CB8AC3E}">
        <p14:creationId xmlns:p14="http://schemas.microsoft.com/office/powerpoint/2010/main" val="278032755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2A5C-BB2F-8142-BDB1-4C06C40D757A}"/>
              </a:ext>
            </a:extLst>
          </p:cNvPr>
          <p:cNvSpPr>
            <a:spLocks noGrp="1"/>
          </p:cNvSpPr>
          <p:nvPr>
            <p:ph type="title"/>
          </p:nvPr>
        </p:nvSpPr>
        <p:spPr/>
        <p:txBody>
          <a:bodyPr/>
          <a:lstStyle/>
          <a:p>
            <a:r>
              <a:rPr lang="en-US" dirty="0"/>
              <a:t>Share with your group</a:t>
            </a:r>
          </a:p>
        </p:txBody>
      </p:sp>
      <p:sp>
        <p:nvSpPr>
          <p:cNvPr id="3" name="Content Placeholder 2">
            <a:extLst>
              <a:ext uri="{FF2B5EF4-FFF2-40B4-BE49-F238E27FC236}">
                <a16:creationId xmlns:a16="http://schemas.microsoft.com/office/drawing/2014/main" id="{F95EE4DB-77BA-144E-9DE0-484E7EB74EBB}"/>
              </a:ext>
            </a:extLst>
          </p:cNvPr>
          <p:cNvSpPr>
            <a:spLocks noGrp="1"/>
          </p:cNvSpPr>
          <p:nvPr>
            <p:ph idx="1"/>
          </p:nvPr>
        </p:nvSpPr>
        <p:spPr/>
        <p:txBody>
          <a:bodyPr>
            <a:normAutofit/>
          </a:bodyPr>
          <a:lstStyle/>
          <a:p>
            <a:r>
              <a:rPr lang="en-US" sz="3200" dirty="0"/>
              <a:t>What was your excerpt about and how do you think the story fits together? </a:t>
            </a:r>
          </a:p>
          <a:p>
            <a:r>
              <a:rPr lang="en-US" sz="3200" dirty="0"/>
              <a:t>On page 16 of your notebook, Create a skit of how your group thinks the story goes</a:t>
            </a:r>
          </a:p>
          <a:p>
            <a:r>
              <a:rPr lang="en-US" sz="3200" dirty="0"/>
              <a:t>Must have a narrator (or 2) and 3 characters in your skit</a:t>
            </a:r>
          </a:p>
        </p:txBody>
      </p:sp>
    </p:spTree>
    <p:extLst>
      <p:ext uri="{BB962C8B-B14F-4D97-AF65-F5344CB8AC3E}">
        <p14:creationId xmlns:p14="http://schemas.microsoft.com/office/powerpoint/2010/main" val="88132525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 </a:t>
            </a:r>
            <a:r>
              <a:rPr lang="en-US" dirty="0"/>
              <a:t>Today we will</a:t>
            </a:r>
          </a:p>
        </p:txBody>
      </p:sp>
      <p:sp>
        <p:nvSpPr>
          <p:cNvPr id="3" name="Content Placeholder 2"/>
          <p:cNvSpPr>
            <a:spLocks noGrp="1"/>
          </p:cNvSpPr>
          <p:nvPr>
            <p:ph idx="1"/>
          </p:nvPr>
        </p:nvSpPr>
        <p:spPr/>
        <p:txBody>
          <a:bodyPr/>
          <a:lstStyle/>
          <a:p>
            <a:r>
              <a:rPr lang="en-US" dirty="0"/>
              <a:t>Answer the Bell Ringer</a:t>
            </a:r>
          </a:p>
          <a:p>
            <a:r>
              <a:rPr lang="en-US" dirty="0" smtClean="0"/>
              <a:t>Finish skits</a:t>
            </a:r>
            <a:endParaRPr lang="en-US" dirty="0"/>
          </a:p>
          <a:p>
            <a:r>
              <a:rPr lang="en-US" dirty="0"/>
              <a:t>Conduct a character analysis with </a:t>
            </a:r>
            <a:r>
              <a:rPr lang="en-US" dirty="0" err="1"/>
              <a:t>Bellanie</a:t>
            </a:r>
            <a:r>
              <a:rPr lang="en-US" dirty="0"/>
              <a:t> and Princess/Ghost</a:t>
            </a:r>
          </a:p>
        </p:txBody>
      </p:sp>
    </p:spTree>
    <p:extLst>
      <p:ext uri="{BB962C8B-B14F-4D97-AF65-F5344CB8AC3E}">
        <p14:creationId xmlns:p14="http://schemas.microsoft.com/office/powerpoint/2010/main" val="196721474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 </a:t>
            </a:r>
            <a:r>
              <a:rPr lang="en-US" b="1" u="sng" smtClean="0"/>
              <a:t>17 Bell </a:t>
            </a:r>
            <a:r>
              <a:rPr lang="en-US" b="1" u="sng" dirty="0"/>
              <a:t>Ringer Tuesday</a:t>
            </a:r>
          </a:p>
        </p:txBody>
      </p:sp>
      <p:sp>
        <p:nvSpPr>
          <p:cNvPr id="3" name="Content Placeholder 2"/>
          <p:cNvSpPr>
            <a:spLocks noGrp="1"/>
          </p:cNvSpPr>
          <p:nvPr>
            <p:ph idx="1"/>
          </p:nvPr>
        </p:nvSpPr>
        <p:spPr/>
        <p:txBody>
          <a:bodyPr>
            <a:normAutofit/>
          </a:bodyPr>
          <a:lstStyle/>
          <a:p>
            <a:r>
              <a:rPr lang="en-US" sz="4000" dirty="0" smtClean="0"/>
              <a:t>Define direct and indirect characterization</a:t>
            </a:r>
            <a:endParaRPr lang="en-US" sz="4000" dirty="0"/>
          </a:p>
          <a:p>
            <a:endParaRPr lang="en-US" sz="4000" dirty="0"/>
          </a:p>
        </p:txBody>
      </p:sp>
    </p:spTree>
    <p:extLst>
      <p:ext uri="{BB962C8B-B14F-4D97-AF65-F5344CB8AC3E}">
        <p14:creationId xmlns:p14="http://schemas.microsoft.com/office/powerpoint/2010/main" val="95055521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Characterization Lesson With Creepy Tales</a:t>
            </a:r>
          </a:p>
        </p:txBody>
      </p:sp>
      <p:pic>
        <p:nvPicPr>
          <p:cNvPr id="4" name="Content Placeholder 3" descr="Halloween desktop fun, great collection of wallpapers and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2040" y="1489165"/>
            <a:ext cx="6314361" cy="4728755"/>
          </a:xfrm>
        </p:spPr>
      </p:pic>
    </p:spTree>
    <p:extLst>
      <p:ext uri="{BB962C8B-B14F-4D97-AF65-F5344CB8AC3E}">
        <p14:creationId xmlns:p14="http://schemas.microsoft.com/office/powerpoint/2010/main" val="222674736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48D9-E0AA-7D44-A5B4-93DD9C1E9BBF}"/>
              </a:ext>
            </a:extLst>
          </p:cNvPr>
          <p:cNvSpPr>
            <a:spLocks noGrp="1"/>
          </p:cNvSpPr>
          <p:nvPr>
            <p:ph type="title"/>
          </p:nvPr>
        </p:nvSpPr>
        <p:spPr/>
        <p:txBody>
          <a:bodyPr>
            <a:normAutofit fontScale="90000"/>
          </a:bodyPr>
          <a:lstStyle/>
          <a:p>
            <a:r>
              <a:rPr lang="en-US" dirty="0"/>
              <a:t>Reading 1: Draw a girl outline on page 18</a:t>
            </a:r>
          </a:p>
        </p:txBody>
      </p:sp>
      <p:sp>
        <p:nvSpPr>
          <p:cNvPr id="3" name="Content Placeholder 2">
            <a:extLst>
              <a:ext uri="{FF2B5EF4-FFF2-40B4-BE49-F238E27FC236}">
                <a16:creationId xmlns:a16="http://schemas.microsoft.com/office/drawing/2014/main" id="{A0A38BE7-BA20-814E-8328-1265983A5B05}"/>
              </a:ext>
            </a:extLst>
          </p:cNvPr>
          <p:cNvSpPr>
            <a:spLocks noGrp="1"/>
          </p:cNvSpPr>
          <p:nvPr>
            <p:ph idx="1"/>
          </p:nvPr>
        </p:nvSpPr>
        <p:spPr/>
        <p:txBody>
          <a:bodyPr/>
          <a:lstStyle/>
          <a:p>
            <a:r>
              <a:rPr lang="en-US" dirty="0"/>
              <a:t>Side one: write down examples of direct characterization</a:t>
            </a:r>
          </a:p>
          <a:p>
            <a:r>
              <a:rPr lang="en-US" dirty="0"/>
              <a:t>Side two: Write down important actions and dialogue from this character</a:t>
            </a:r>
          </a:p>
          <a:p>
            <a:r>
              <a:rPr lang="en-US" dirty="0"/>
              <a:t>Write a one paragraph reflection on what you think happens to her in the end. What struggle does she face and how does/doesn’t she change?</a:t>
            </a:r>
          </a:p>
        </p:txBody>
      </p:sp>
    </p:spTree>
    <p:extLst>
      <p:ext uri="{BB962C8B-B14F-4D97-AF65-F5344CB8AC3E}">
        <p14:creationId xmlns:p14="http://schemas.microsoft.com/office/powerpoint/2010/main" val="333122743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48D9-E0AA-7D44-A5B4-93DD9C1E9BBF}"/>
              </a:ext>
            </a:extLst>
          </p:cNvPr>
          <p:cNvSpPr>
            <a:spLocks noGrp="1"/>
          </p:cNvSpPr>
          <p:nvPr>
            <p:ph type="title"/>
          </p:nvPr>
        </p:nvSpPr>
        <p:spPr/>
        <p:txBody>
          <a:bodyPr>
            <a:normAutofit fontScale="90000"/>
          </a:bodyPr>
          <a:lstStyle/>
          <a:p>
            <a:r>
              <a:rPr lang="en-US" dirty="0"/>
              <a:t>Reading 1: Draw a boy outline on page 19</a:t>
            </a:r>
          </a:p>
        </p:txBody>
      </p:sp>
      <p:sp>
        <p:nvSpPr>
          <p:cNvPr id="3" name="Content Placeholder 2">
            <a:extLst>
              <a:ext uri="{FF2B5EF4-FFF2-40B4-BE49-F238E27FC236}">
                <a16:creationId xmlns:a16="http://schemas.microsoft.com/office/drawing/2014/main" id="{A0A38BE7-BA20-814E-8328-1265983A5B05}"/>
              </a:ext>
            </a:extLst>
          </p:cNvPr>
          <p:cNvSpPr>
            <a:spLocks noGrp="1"/>
          </p:cNvSpPr>
          <p:nvPr>
            <p:ph idx="1"/>
          </p:nvPr>
        </p:nvSpPr>
        <p:spPr/>
        <p:txBody>
          <a:bodyPr/>
          <a:lstStyle/>
          <a:p>
            <a:r>
              <a:rPr lang="en-US" dirty="0"/>
              <a:t>Side one: write down examples of direct characterization</a:t>
            </a:r>
          </a:p>
          <a:p>
            <a:r>
              <a:rPr lang="en-US" dirty="0"/>
              <a:t>Side two: Write down important actions and dialogue from this character</a:t>
            </a:r>
          </a:p>
          <a:p>
            <a:r>
              <a:rPr lang="en-US" dirty="0"/>
              <a:t>Write a one paragraph reflection on what you think happens to him in the end. What struggle does he face and how does/doesn’t he change?</a:t>
            </a:r>
          </a:p>
        </p:txBody>
      </p:sp>
    </p:spTree>
    <p:extLst>
      <p:ext uri="{BB962C8B-B14F-4D97-AF65-F5344CB8AC3E}">
        <p14:creationId xmlns:p14="http://schemas.microsoft.com/office/powerpoint/2010/main" val="13862408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386" y="1220724"/>
            <a:ext cx="7543800" cy="4407734"/>
          </a:xfrm>
        </p:spPr>
        <p:txBody>
          <a:bodyPr>
            <a:normAutofit fontScale="90000"/>
          </a:bodyPr>
          <a:lstStyle/>
          <a:p>
            <a:pPr algn="l"/>
            <a:r>
              <a:rPr lang="en-US" u="sng" dirty="0"/>
              <a:t>Classroom Leaders 5th</a:t>
            </a:r>
            <a:r>
              <a:rPr lang="en-US" dirty="0"/>
              <a:t/>
            </a:r>
            <a:br>
              <a:rPr lang="en-US" dirty="0"/>
            </a:br>
            <a:r>
              <a:rPr lang="en-US" b="1" dirty="0"/>
              <a:t>*</a:t>
            </a:r>
            <a:r>
              <a:rPr lang="en-US" sz="3100" b="1" dirty="0"/>
              <a:t>DJs: </a:t>
            </a:r>
            <a:r>
              <a:rPr lang="en-US" sz="3100" dirty="0"/>
              <a:t>Braylin</a:t>
            </a:r>
            <a:r>
              <a:rPr lang="en-US" sz="3100" b="1" dirty="0"/>
              <a:t>, </a:t>
            </a:r>
            <a:r>
              <a:rPr lang="en-US" sz="3100" dirty="0"/>
              <a:t>Drew, Charlotte, Preston, Vivienne, Rachel, Stella,, Silas, Isaiah, Charley, Kelsey</a:t>
            </a:r>
            <a:br>
              <a:rPr lang="en-US" sz="3100" dirty="0"/>
            </a:br>
            <a:r>
              <a:rPr lang="en-US" sz="3100" dirty="0"/>
              <a:t/>
            </a:r>
            <a:br>
              <a:rPr lang="en-US" sz="3100" dirty="0"/>
            </a:br>
            <a:r>
              <a:rPr lang="en-US" sz="3100" b="1" dirty="0"/>
              <a:t>*Electricians: </a:t>
            </a:r>
            <a:r>
              <a:rPr lang="en-US" sz="3100" dirty="0"/>
              <a:t>Aida, Satchel</a:t>
            </a:r>
            <a:br>
              <a:rPr lang="en-US" sz="3100" dirty="0"/>
            </a:br>
            <a:r>
              <a:rPr lang="en-US" sz="3100" dirty="0"/>
              <a:t>*Teachers Assistants: Amanda, Vivienne, Avery, 					Charley, Hudson</a:t>
            </a:r>
            <a:br>
              <a:rPr lang="en-US" sz="3100" dirty="0"/>
            </a:br>
            <a:r>
              <a:rPr lang="en-US" sz="3100" b="1" dirty="0" err="1"/>
              <a:t>Liveschool</a:t>
            </a:r>
            <a:r>
              <a:rPr lang="en-US" sz="3100" b="1" dirty="0"/>
              <a:t> Point-taker: </a:t>
            </a:r>
            <a:r>
              <a:rPr lang="en-US" sz="3100" dirty="0"/>
              <a:t>Madeline, Seamus, Kate, Isaiah, Josh, Charley, Kelsey, Jack</a:t>
            </a:r>
            <a:br>
              <a:rPr lang="en-US" sz="3100" dirty="0"/>
            </a:br>
            <a:r>
              <a:rPr lang="en-US" sz="3100" b="1" dirty="0"/>
              <a:t>Botanist: </a:t>
            </a:r>
            <a:r>
              <a:rPr lang="en-US" sz="3100" dirty="0"/>
              <a:t>Sophie, </a:t>
            </a:r>
            <a:br>
              <a:rPr lang="en-US" sz="3100" dirty="0"/>
            </a:br>
            <a:r>
              <a:rPr lang="en-US" sz="3100" dirty="0"/>
              <a:t>Team Point-Taker: Lyla</a:t>
            </a:r>
            <a:br>
              <a:rPr lang="en-US" sz="3100" dirty="0"/>
            </a:br>
            <a:r>
              <a:rPr lang="en-US" sz="3100" dirty="0"/>
              <a:t>Pencil Person: Amanda</a:t>
            </a:r>
            <a:br>
              <a:rPr lang="en-US" sz="3100" dirty="0"/>
            </a:br>
            <a:endParaRPr lang="en-US" sz="3100" dirty="0"/>
          </a:p>
        </p:txBody>
      </p:sp>
    </p:spTree>
    <p:extLst>
      <p:ext uri="{BB962C8B-B14F-4D97-AF65-F5344CB8AC3E}">
        <p14:creationId xmlns:p14="http://schemas.microsoft.com/office/powerpoint/2010/main" val="397714529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a:t>
            </a:r>
            <a:r>
              <a:rPr lang="en-US" dirty="0"/>
              <a:t>Today We </a:t>
            </a:r>
            <a:r>
              <a:rPr lang="en-US" dirty="0" smtClean="0"/>
              <a:t>Will</a:t>
            </a:r>
            <a:endParaRPr lang="en-US" dirty="0"/>
          </a:p>
        </p:txBody>
      </p:sp>
      <p:sp>
        <p:nvSpPr>
          <p:cNvPr id="3" name="Content Placeholder 2"/>
          <p:cNvSpPr>
            <a:spLocks noGrp="1"/>
          </p:cNvSpPr>
          <p:nvPr>
            <p:ph idx="1"/>
          </p:nvPr>
        </p:nvSpPr>
        <p:spPr/>
        <p:txBody>
          <a:bodyPr/>
          <a:lstStyle/>
          <a:p>
            <a:r>
              <a:rPr lang="en-US" dirty="0"/>
              <a:t>Bell Ringer</a:t>
            </a:r>
          </a:p>
          <a:p>
            <a:r>
              <a:rPr lang="en-US" dirty="0"/>
              <a:t>Archetype Guided Notes</a:t>
            </a:r>
          </a:p>
          <a:p>
            <a:r>
              <a:rPr lang="en-US" dirty="0"/>
              <a:t>Compare and contrast ”</a:t>
            </a:r>
            <a:r>
              <a:rPr lang="en-US" dirty="0" err="1"/>
              <a:t>Belanie</a:t>
            </a:r>
            <a:r>
              <a:rPr lang="en-US" dirty="0"/>
              <a:t>” with the Lady/</a:t>
            </a:r>
            <a:r>
              <a:rPr lang="en-US"/>
              <a:t>Ghost couple</a:t>
            </a:r>
            <a:endParaRPr lang="en-US" dirty="0"/>
          </a:p>
          <a:p>
            <a:r>
              <a:rPr lang="en-US" dirty="0" err="1"/>
              <a:t>Quickwrite</a:t>
            </a:r>
            <a:r>
              <a:rPr lang="en-US" dirty="0"/>
              <a:t>: What types of archetypes are in “The Most Important Night in Melanie’s Life”</a:t>
            </a:r>
          </a:p>
          <a:p>
            <a:endParaRPr lang="en-US" dirty="0"/>
          </a:p>
        </p:txBody>
      </p:sp>
    </p:spTree>
    <p:extLst>
      <p:ext uri="{BB962C8B-B14F-4D97-AF65-F5344CB8AC3E}">
        <p14:creationId xmlns:p14="http://schemas.microsoft.com/office/powerpoint/2010/main" val="180683516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Bell Ringer Wednesday</a:t>
            </a:r>
          </a:p>
        </p:txBody>
      </p:sp>
      <p:sp>
        <p:nvSpPr>
          <p:cNvPr id="3" name="Content Placeholder 2"/>
          <p:cNvSpPr>
            <a:spLocks noGrp="1"/>
          </p:cNvSpPr>
          <p:nvPr>
            <p:ph idx="1"/>
          </p:nvPr>
        </p:nvSpPr>
        <p:spPr/>
        <p:txBody>
          <a:bodyPr>
            <a:normAutofit/>
          </a:bodyPr>
          <a:lstStyle/>
          <a:p>
            <a:r>
              <a:rPr lang="en-US" sz="4000" dirty="0" smtClean="0"/>
              <a:t>What are the different parts of plot in a story?</a:t>
            </a:r>
            <a:endParaRPr lang="en-US" sz="4000" dirty="0"/>
          </a:p>
        </p:txBody>
      </p:sp>
      <p:pic>
        <p:nvPicPr>
          <p:cNvPr id="6" name="Picture 5" descr="Once upon a time: reclaiming storytelling in schoo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45" y="4688695"/>
            <a:ext cx="1141307" cy="755176"/>
          </a:xfrm>
          <a:prstGeom prst="rect">
            <a:avLst/>
          </a:prstGeom>
        </p:spPr>
      </p:pic>
      <p:pic>
        <p:nvPicPr>
          <p:cNvPr id="7" name="Picture 6" descr="Campfire in the dark.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777" y="2813553"/>
            <a:ext cx="4556113" cy="3025544"/>
          </a:xfrm>
          <a:prstGeom prst="rect">
            <a:avLst/>
          </a:prstGeom>
        </p:spPr>
      </p:pic>
    </p:spTree>
    <p:extLst>
      <p:ext uri="{BB962C8B-B14F-4D97-AF65-F5344CB8AC3E}">
        <p14:creationId xmlns:p14="http://schemas.microsoft.com/office/powerpoint/2010/main" val="104469909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 20 Practice </a:t>
            </a:r>
            <a:br>
              <a:rPr lang="en-US" dirty="0" smtClean="0"/>
            </a:br>
            <a:r>
              <a:rPr lang="en-US" dirty="0" smtClean="0"/>
              <a:t>with Pixar</a:t>
            </a:r>
            <a:endParaRPr lang="en-US" dirty="0"/>
          </a:p>
        </p:txBody>
      </p:sp>
      <p:sp>
        <p:nvSpPr>
          <p:cNvPr id="3" name="Content Placeholder 2"/>
          <p:cNvSpPr>
            <a:spLocks noGrp="1"/>
          </p:cNvSpPr>
          <p:nvPr>
            <p:ph idx="1"/>
          </p:nvPr>
        </p:nvSpPr>
        <p:spPr/>
        <p:txBody>
          <a:bodyPr/>
          <a:lstStyle/>
          <a:p>
            <a:r>
              <a:rPr lang="en-US" dirty="0" smtClean="0"/>
              <a:t>Draw this and diagram the plot </a:t>
            </a:r>
          </a:p>
          <a:p>
            <a:r>
              <a:rPr lang="en-US" dirty="0" smtClean="0"/>
              <a:t>of Day and Night</a:t>
            </a:r>
            <a:endParaRPr lang="en-US" dirty="0"/>
          </a:p>
        </p:txBody>
      </p:sp>
      <p:pic>
        <p:nvPicPr>
          <p:cNvPr id="4" name="Picture 3" descr="Teaching a Plot Diagram in a Weird Way… – Special 2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0"/>
            <a:ext cx="6694755" cy="6858000"/>
          </a:xfrm>
          <a:prstGeom prst="rect">
            <a:avLst/>
          </a:prstGeom>
        </p:spPr>
      </p:pic>
    </p:spTree>
    <p:extLst>
      <p:ext uri="{BB962C8B-B14F-4D97-AF65-F5344CB8AC3E}">
        <p14:creationId xmlns:p14="http://schemas.microsoft.com/office/powerpoint/2010/main" val="260805853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2 groups go for plays</a:t>
            </a:r>
            <a:endParaRPr lang="en-US" dirty="0"/>
          </a:p>
        </p:txBody>
      </p:sp>
      <p:pic>
        <p:nvPicPr>
          <p:cNvPr id="4" name="Content Placeholder 3" descr="Le rideau rou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5670" y="2103438"/>
            <a:ext cx="5900660" cy="3932237"/>
          </a:xfrm>
        </p:spPr>
      </p:pic>
    </p:spTree>
    <p:extLst>
      <p:ext uri="{BB962C8B-B14F-4D97-AF65-F5344CB8AC3E}">
        <p14:creationId xmlns:p14="http://schemas.microsoft.com/office/powerpoint/2010/main" val="247288330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Finish tracking characterization of Melanie</a:t>
            </a:r>
            <a:endParaRPr lang="en-US" dirty="0"/>
          </a:p>
        </p:txBody>
      </p:sp>
      <p:pic>
        <p:nvPicPr>
          <p:cNvPr id="4" name="Content Placeholder 3" descr="Shakespeare S Play Romeo An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5418" y="1838975"/>
            <a:ext cx="4682837" cy="4682837"/>
          </a:xfrm>
        </p:spPr>
      </p:pic>
    </p:spTree>
    <p:extLst>
      <p:ext uri="{BB962C8B-B14F-4D97-AF65-F5344CB8AC3E}">
        <p14:creationId xmlns:p14="http://schemas.microsoft.com/office/powerpoint/2010/main" val="353530465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Anabelle Lee</a:t>
            </a:r>
            <a:endParaRPr lang="en-US" dirty="0"/>
          </a:p>
        </p:txBody>
      </p:sp>
      <p:sp>
        <p:nvSpPr>
          <p:cNvPr id="3" name="Content Placeholder 2"/>
          <p:cNvSpPr>
            <a:spLocks noGrp="1"/>
          </p:cNvSpPr>
          <p:nvPr>
            <p:ph idx="1"/>
          </p:nvPr>
        </p:nvSpPr>
        <p:spPr/>
        <p:txBody>
          <a:bodyPr/>
          <a:lstStyle/>
          <a:p>
            <a:r>
              <a:rPr lang="en-US" dirty="0" smtClean="0"/>
              <a:t>Poetry Comparison</a:t>
            </a:r>
          </a:p>
          <a:p>
            <a:r>
              <a:rPr lang="en-US" dirty="0" smtClean="0"/>
              <a:t>See document on blog</a:t>
            </a:r>
            <a:endParaRPr lang="en-US" dirty="0"/>
          </a:p>
        </p:txBody>
      </p:sp>
    </p:spTree>
    <p:extLst>
      <p:ext uri="{BB962C8B-B14F-4D97-AF65-F5344CB8AC3E}">
        <p14:creationId xmlns:p14="http://schemas.microsoft.com/office/powerpoint/2010/main" val="103882655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Points</a:t>
            </a:r>
          </a:p>
        </p:txBody>
      </p:sp>
      <p:sp>
        <p:nvSpPr>
          <p:cNvPr id="3" name="Content Placeholder 2"/>
          <p:cNvSpPr>
            <a:spLocks noGrp="1"/>
          </p:cNvSpPr>
          <p:nvPr>
            <p:ph idx="1"/>
          </p:nvPr>
        </p:nvSpPr>
        <p:spPr/>
        <p:txBody>
          <a:bodyPr/>
          <a:lstStyle/>
          <a:p>
            <a:r>
              <a:rPr lang="en-US" dirty="0"/>
              <a:t>GROUP 1</a:t>
            </a:r>
          </a:p>
          <a:p>
            <a:r>
              <a:rPr lang="en-US" dirty="0"/>
              <a:t>GROUP 2</a:t>
            </a:r>
          </a:p>
          <a:p>
            <a:r>
              <a:rPr lang="en-US" dirty="0"/>
              <a:t>GROUP 3</a:t>
            </a:r>
          </a:p>
          <a:p>
            <a:r>
              <a:rPr lang="en-US" dirty="0"/>
              <a:t>GROUP 4</a:t>
            </a:r>
          </a:p>
          <a:p>
            <a:r>
              <a:rPr lang="en-US" dirty="0"/>
              <a:t>GROUP 5</a:t>
            </a:r>
          </a:p>
          <a:p>
            <a:r>
              <a:rPr lang="en-US" dirty="0"/>
              <a:t>GROUP 6</a:t>
            </a:r>
          </a:p>
          <a:p>
            <a:r>
              <a:rPr lang="en-US" dirty="0"/>
              <a:t>LIBRARY LOUNGE</a:t>
            </a:r>
          </a:p>
        </p:txBody>
      </p:sp>
    </p:spTree>
    <p:extLst>
      <p:ext uri="{BB962C8B-B14F-4D97-AF65-F5344CB8AC3E}">
        <p14:creationId xmlns:p14="http://schemas.microsoft.com/office/powerpoint/2010/main" val="268654428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https://westend6thgrade.weebly.com/</a:t>
            </a:r>
          </a:p>
        </p:txBody>
      </p:sp>
      <p:sp>
        <p:nvSpPr>
          <p:cNvPr id="3" name="Content Placeholder 2"/>
          <p:cNvSpPr>
            <a:spLocks noGrp="1"/>
          </p:cNvSpPr>
          <p:nvPr>
            <p:ph idx="1"/>
          </p:nvPr>
        </p:nvSpPr>
        <p:spPr/>
        <p:txBody>
          <a:bodyPr>
            <a:normAutofit/>
          </a:bodyPr>
          <a:lstStyle/>
          <a:p>
            <a:r>
              <a:rPr lang="en-US" sz="2800" b="1" dirty="0">
                <a:solidFill>
                  <a:srgbClr val="FF0000"/>
                </a:solidFill>
              </a:rPr>
              <a:t>New Homework – due Friday</a:t>
            </a:r>
          </a:p>
          <a:p>
            <a:endParaRPr lang="en-US" sz="2800" b="1" dirty="0">
              <a:solidFill>
                <a:srgbClr val="FF0000"/>
              </a:solidFill>
            </a:endParaRPr>
          </a:p>
          <a:p>
            <a:r>
              <a:rPr lang="en-US" sz="2800" b="1" dirty="0">
                <a:solidFill>
                  <a:srgbClr val="FF0000"/>
                </a:solidFill>
              </a:rPr>
              <a:t>Honors: Components of a Sentence </a:t>
            </a:r>
            <a:r>
              <a:rPr lang="en-US" sz="2800" b="1" dirty="0">
                <a:solidFill>
                  <a:srgbClr val="FF0000"/>
                </a:solidFill>
                <a:hlinkClick r:id="rId2"/>
              </a:rPr>
              <a:t>https://www.noredink.com/learn/assignments/3347541</a:t>
            </a:r>
            <a:endParaRPr lang="en-US" sz="2800" b="1" dirty="0">
              <a:solidFill>
                <a:srgbClr val="FF0000"/>
              </a:solidFill>
            </a:endParaRPr>
          </a:p>
          <a:p>
            <a:endParaRPr lang="en-US" sz="2800" b="1" dirty="0">
              <a:solidFill>
                <a:srgbClr val="FF0000"/>
              </a:solidFill>
            </a:endParaRPr>
          </a:p>
          <a:p>
            <a:r>
              <a:rPr lang="en-US" sz="2800" b="1" dirty="0">
                <a:solidFill>
                  <a:srgbClr val="FF0000"/>
                </a:solidFill>
              </a:rPr>
              <a:t>ELA: Parts of Speech III </a:t>
            </a:r>
            <a:r>
              <a:rPr lang="en-US" sz="2800" b="1" dirty="0">
                <a:solidFill>
                  <a:srgbClr val="FF0000"/>
                </a:solidFill>
                <a:hlinkClick r:id="rId3"/>
              </a:rPr>
              <a:t>https://www.noredink.com/learn/assignments/3347553</a:t>
            </a:r>
            <a:endParaRPr lang="en-US" sz="2800" b="1" dirty="0">
              <a:solidFill>
                <a:srgbClr val="FF0000"/>
              </a:solidFill>
            </a:endParaRPr>
          </a:p>
          <a:p>
            <a:endParaRPr lang="en-US" sz="2800" b="1" dirty="0">
              <a:solidFill>
                <a:srgbClr val="FF0000"/>
              </a:solidFill>
            </a:endParaRPr>
          </a:p>
        </p:txBody>
      </p:sp>
    </p:spTree>
    <p:extLst>
      <p:ext uri="{BB962C8B-B14F-4D97-AF65-F5344CB8AC3E}">
        <p14:creationId xmlns:p14="http://schemas.microsoft.com/office/powerpoint/2010/main" val="392092924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Required</a:t>
            </a:r>
          </a:p>
        </p:txBody>
      </p:sp>
      <p:sp>
        <p:nvSpPr>
          <p:cNvPr id="3" name="Content Placeholder 2"/>
          <p:cNvSpPr>
            <a:spLocks noGrp="1"/>
          </p:cNvSpPr>
          <p:nvPr>
            <p:ph idx="1"/>
          </p:nvPr>
        </p:nvSpPr>
        <p:spPr/>
        <p:txBody>
          <a:bodyPr/>
          <a:lstStyle/>
          <a:p>
            <a:r>
              <a:rPr lang="en-US" dirty="0"/>
              <a:t>Pencil/pen</a:t>
            </a:r>
          </a:p>
          <a:p>
            <a:r>
              <a:rPr lang="en-US" dirty="0"/>
              <a:t>Homework Folder (with Pink bathroom passes inside)</a:t>
            </a:r>
          </a:p>
          <a:p>
            <a:r>
              <a:rPr lang="en-US" dirty="0"/>
              <a:t>Language Arts Folder/binder (with Writing Notebook inside)</a:t>
            </a:r>
          </a:p>
          <a:p>
            <a:pPr marL="0" indent="0">
              <a:buNone/>
            </a:pPr>
            <a:endParaRPr lang="en-US" dirty="0"/>
          </a:p>
        </p:txBody>
      </p:sp>
    </p:spTree>
    <p:extLst>
      <p:ext uri="{BB962C8B-B14F-4D97-AF65-F5344CB8AC3E}">
        <p14:creationId xmlns:p14="http://schemas.microsoft.com/office/powerpoint/2010/main" val="88385062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Title Page 17 “Bell Ringers 8/26-8/30</a:t>
            </a:r>
          </a:p>
        </p:txBody>
      </p:sp>
      <p:sp>
        <p:nvSpPr>
          <p:cNvPr id="3" name="Content Placeholder 2"/>
          <p:cNvSpPr>
            <a:spLocks noGrp="1"/>
          </p:cNvSpPr>
          <p:nvPr>
            <p:ph idx="1"/>
          </p:nvPr>
        </p:nvSpPr>
        <p:spPr/>
        <p:txBody>
          <a:bodyPr>
            <a:normAutofit/>
          </a:bodyPr>
          <a:lstStyle/>
          <a:p>
            <a:pPr marL="0" indent="0">
              <a:buNone/>
            </a:pPr>
            <a:r>
              <a:rPr lang="en-US" sz="3600" dirty="0"/>
              <a:t>Copy the following Questions</a:t>
            </a:r>
          </a:p>
        </p:txBody>
      </p:sp>
    </p:spTree>
    <p:extLst>
      <p:ext uri="{BB962C8B-B14F-4D97-AF65-F5344CB8AC3E}">
        <p14:creationId xmlns:p14="http://schemas.microsoft.com/office/powerpoint/2010/main" val="208552240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Today we will</a:t>
            </a:r>
          </a:p>
        </p:txBody>
      </p:sp>
      <p:sp>
        <p:nvSpPr>
          <p:cNvPr id="3" name="Content Placeholder 2"/>
          <p:cNvSpPr>
            <a:spLocks noGrp="1"/>
          </p:cNvSpPr>
          <p:nvPr>
            <p:ph idx="1"/>
          </p:nvPr>
        </p:nvSpPr>
        <p:spPr/>
        <p:txBody>
          <a:bodyPr/>
          <a:lstStyle/>
          <a:p>
            <a:r>
              <a:rPr lang="en-US" dirty="0"/>
              <a:t>Answer the Bell Ringer</a:t>
            </a:r>
          </a:p>
          <a:p>
            <a:r>
              <a:rPr lang="en-US" dirty="0"/>
              <a:t>Jigsaw puzzle our story together</a:t>
            </a:r>
          </a:p>
          <a:p>
            <a:r>
              <a:rPr lang="en-US" dirty="0"/>
              <a:t>Conduct a character analysis with </a:t>
            </a:r>
            <a:r>
              <a:rPr lang="en-US" dirty="0" err="1"/>
              <a:t>Bellanie</a:t>
            </a:r>
            <a:r>
              <a:rPr lang="en-US" dirty="0"/>
              <a:t> and Princess/Ghost</a:t>
            </a:r>
          </a:p>
        </p:txBody>
      </p:sp>
    </p:spTree>
    <p:extLst>
      <p:ext uri="{BB962C8B-B14F-4D97-AF65-F5344CB8AC3E}">
        <p14:creationId xmlns:p14="http://schemas.microsoft.com/office/powerpoint/2010/main" val="185196166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 17 Bell Ringer Monday</a:t>
            </a:r>
          </a:p>
        </p:txBody>
      </p:sp>
      <p:sp>
        <p:nvSpPr>
          <p:cNvPr id="3" name="Content Placeholder 2"/>
          <p:cNvSpPr>
            <a:spLocks noGrp="1"/>
          </p:cNvSpPr>
          <p:nvPr>
            <p:ph idx="1"/>
          </p:nvPr>
        </p:nvSpPr>
        <p:spPr/>
        <p:txBody>
          <a:bodyPr>
            <a:normAutofit fontScale="92500" lnSpcReduction="10000"/>
          </a:bodyPr>
          <a:lstStyle/>
          <a:p>
            <a:r>
              <a:rPr lang="en-US" sz="4000" dirty="0"/>
              <a:t>The title of the text we are reading today is “The Most Important Night of Melanie’s Life”</a:t>
            </a:r>
          </a:p>
          <a:p>
            <a:endParaRPr lang="en-US" sz="4000" dirty="0"/>
          </a:p>
          <a:p>
            <a:r>
              <a:rPr lang="en-US" sz="4000" dirty="0"/>
              <a:t>What do you predict this story will be about? Explain your reasoning in complete sentences.</a:t>
            </a:r>
          </a:p>
          <a:p>
            <a:pPr marL="0" indent="0">
              <a:buNone/>
            </a:pPr>
            <a:endParaRPr lang="en-US" sz="4000" dirty="0"/>
          </a:p>
          <a:p>
            <a:endParaRPr lang="en-US" sz="4000" dirty="0"/>
          </a:p>
        </p:txBody>
      </p:sp>
    </p:spTree>
    <p:extLst>
      <p:ext uri="{BB962C8B-B14F-4D97-AF65-F5344CB8AC3E}">
        <p14:creationId xmlns:p14="http://schemas.microsoft.com/office/powerpoint/2010/main" val="91486924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Most Important Night of Melanie’s Life”</a:t>
            </a:r>
          </a:p>
        </p:txBody>
      </p:sp>
      <p:sp>
        <p:nvSpPr>
          <p:cNvPr id="3" name="Content Placeholder 2"/>
          <p:cNvSpPr>
            <a:spLocks noGrp="1"/>
          </p:cNvSpPr>
          <p:nvPr>
            <p:ph idx="1"/>
          </p:nvPr>
        </p:nvSpPr>
        <p:spPr/>
        <p:txBody>
          <a:bodyPr/>
          <a:lstStyle/>
          <a:p>
            <a:r>
              <a:rPr lang="en-US" dirty="0"/>
              <a:t>“Melanie turned her down flat. “It’s a matter of principle. If I start baby-sitting the boys, you and Dad will be going out every month or so. I wont be a teenager. I’ll be your slave. The twins are only nine, and the baby’s seven. They’re going to need sitting for years. I’ll be an old woman by then.”</a:t>
            </a:r>
          </a:p>
          <a:p>
            <a:endParaRPr lang="en-US" dirty="0"/>
          </a:p>
          <a:p>
            <a:r>
              <a:rPr lang="en-US" dirty="0"/>
              <a:t>Melanie knew she’d won when her mother sighed, ‘I sure miss Trish.” Up till last summer they could count on Trish from next door, but now she was away at college. ‘I guess we’ll have to find somebody else.”</a:t>
            </a:r>
          </a:p>
          <a:p>
            <a:endParaRPr lang="en-US" dirty="0"/>
          </a:p>
          <a:p>
            <a:r>
              <a:rPr lang="en-US" dirty="0"/>
              <a:t>Based on the excerpt above, what do you think the conflict is? Write it in your writing notebook! Justify your answer with evidence from the text.</a:t>
            </a:r>
          </a:p>
        </p:txBody>
      </p:sp>
    </p:spTree>
    <p:extLst>
      <p:ext uri="{BB962C8B-B14F-4D97-AF65-F5344CB8AC3E}">
        <p14:creationId xmlns:p14="http://schemas.microsoft.com/office/powerpoint/2010/main" val="6358356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2774</TotalTime>
  <Words>1069</Words>
  <Application>Microsoft Office PowerPoint</Application>
  <PresentationFormat>Widescreen</PresentationFormat>
  <Paragraphs>96</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Century Gothic</vt:lpstr>
      <vt:lpstr>Garamond</vt:lpstr>
      <vt:lpstr>Savon</vt:lpstr>
      <vt:lpstr>Week 4</vt:lpstr>
      <vt:lpstr>Classroom Leaders 5th *DJs: Braylin, Drew, Charlotte, Preston, Vivienne, Rachel, Stella,, Silas, Isaiah, Charley, Kelsey  *Electricians: Aida, Satchel *Teachers Assistants: Amanda, Vivienne, Avery,      Charley, Hudson Liveschool Point-taker: Madeline, Seamus, Kate, Isaiah, Josh, Charley, Kelsey, Jack Botanist: Sophie,  Team Point-Taker: Lyla Pencil Person: Amanda </vt:lpstr>
      <vt:lpstr>Team Points</vt:lpstr>
      <vt:lpstr>https://westend6thgrade.weebly.com/</vt:lpstr>
      <vt:lpstr>Materials Required</vt:lpstr>
      <vt:lpstr>Title Page 17 “Bell Ringers 8/26-8/30</vt:lpstr>
      <vt:lpstr>Monday: Today we will</vt:lpstr>
      <vt:lpstr>p. 17 Bell Ringer Monday</vt:lpstr>
      <vt:lpstr>“The Most Important Night of Melanie’s Life”</vt:lpstr>
      <vt:lpstr>“The Most Important Night of Melanie’s Life”</vt:lpstr>
      <vt:lpstr>“The Most Important Night of Melanie’s Life”</vt:lpstr>
      <vt:lpstr>“The Most Important Night of Melanie’s Life”</vt:lpstr>
      <vt:lpstr>“The Most Important Night of Melanie’s Life”</vt:lpstr>
      <vt:lpstr>Share with your group</vt:lpstr>
      <vt:lpstr>Tuesday: Today we will</vt:lpstr>
      <vt:lpstr>P. 17 Bell Ringer Tuesday</vt:lpstr>
      <vt:lpstr>Characterization Lesson With Creepy Tales</vt:lpstr>
      <vt:lpstr>Reading 1: Draw a girl outline on page 18</vt:lpstr>
      <vt:lpstr>Reading 1: Draw a boy outline on page 19</vt:lpstr>
      <vt:lpstr>Wednesday Today We Will</vt:lpstr>
      <vt:lpstr>Bell Ringer Wednesday</vt:lpstr>
      <vt:lpstr>P. 20 Practice  with Pixar</vt:lpstr>
      <vt:lpstr>Last 2 groups go for plays</vt:lpstr>
      <vt:lpstr>Finish tracking characterization of Melanie</vt:lpstr>
      <vt:lpstr>Anabelle Lee</vt:lpstr>
    </vt:vector>
  </TitlesOfParts>
  <Company>Metro Nashville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Kelleher, Kaitlyn A</dc:creator>
  <cp:lastModifiedBy>Kelleher, Kaitlyn A</cp:lastModifiedBy>
  <cp:revision>56</cp:revision>
  <cp:lastPrinted>2019-08-21T14:13:34Z</cp:lastPrinted>
  <dcterms:created xsi:type="dcterms:W3CDTF">2019-08-18T17:02:31Z</dcterms:created>
  <dcterms:modified xsi:type="dcterms:W3CDTF">2019-08-28T01:38:19Z</dcterms:modified>
</cp:coreProperties>
</file>