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7" r:id="rId2"/>
    <p:sldId id="311" r:id="rId3"/>
    <p:sldId id="289" r:id="rId4"/>
    <p:sldId id="290" r:id="rId5"/>
    <p:sldId id="282" r:id="rId6"/>
    <p:sldId id="285" r:id="rId7"/>
    <p:sldId id="284" r:id="rId8"/>
    <p:sldId id="258" r:id="rId9"/>
    <p:sldId id="259" r:id="rId10"/>
    <p:sldId id="287" r:id="rId11"/>
    <p:sldId id="260" r:id="rId12"/>
    <p:sldId id="261" r:id="rId13"/>
    <p:sldId id="300" r:id="rId14"/>
    <p:sldId id="301" r:id="rId15"/>
    <p:sldId id="302" r:id="rId16"/>
    <p:sldId id="303" r:id="rId17"/>
    <p:sldId id="304" r:id="rId18"/>
    <p:sldId id="298" r:id="rId19"/>
    <p:sldId id="299" r:id="rId20"/>
    <p:sldId id="312" r:id="rId21"/>
    <p:sldId id="314" r:id="rId22"/>
    <p:sldId id="315" r:id="rId23"/>
    <p:sldId id="313" r:id="rId24"/>
    <p:sldId id="262" r:id="rId25"/>
    <p:sldId id="263" r:id="rId26"/>
    <p:sldId id="269" r:id="rId27"/>
    <p:sldId id="271" r:id="rId28"/>
    <p:sldId id="270" r:id="rId29"/>
    <p:sldId id="264" r:id="rId30"/>
    <p:sldId id="265" r:id="rId31"/>
    <p:sldId id="266" r:id="rId32"/>
    <p:sldId id="267" r:id="rId33"/>
    <p:sldId id="268" r:id="rId34"/>
    <p:sldId id="281" r:id="rId35"/>
    <p:sldId id="274" r:id="rId36"/>
    <p:sldId id="291" r:id="rId37"/>
    <p:sldId id="292" r:id="rId38"/>
    <p:sldId id="293" r:id="rId39"/>
    <p:sldId id="294" r:id="rId40"/>
    <p:sldId id="295" r:id="rId41"/>
    <p:sldId id="296" r:id="rId42"/>
    <p:sldId id="297" r:id="rId43"/>
    <p:sldId id="275" r:id="rId44"/>
    <p:sldId id="276" r:id="rId45"/>
    <p:sldId id="277" r:id="rId46"/>
    <p:sldId id="306" r:id="rId47"/>
    <p:sldId id="305" r:id="rId48"/>
    <p:sldId id="307" r:id="rId49"/>
    <p:sldId id="308" r:id="rId50"/>
    <p:sldId id="309" r:id="rId51"/>
    <p:sldId id="310" r:id="rId52"/>
    <p:sldId id="278" r:id="rId5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8/23/2019</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8/23/2019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8/23/2019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8/23/2019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8/23/2019</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8/23/2019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8/23/2019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8/23/2019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8/23/2019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8/23/2019</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8/23/2019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8/23/2019</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3</a:t>
            </a:r>
            <a:endParaRPr lang="en-US" dirty="0"/>
          </a:p>
        </p:txBody>
      </p:sp>
      <p:sp>
        <p:nvSpPr>
          <p:cNvPr id="3" name="Subtitle 2"/>
          <p:cNvSpPr>
            <a:spLocks noGrp="1"/>
          </p:cNvSpPr>
          <p:nvPr>
            <p:ph type="subTitle" idx="1"/>
          </p:nvPr>
        </p:nvSpPr>
        <p:spPr/>
        <p:txBody>
          <a:bodyPr/>
          <a:lstStyle/>
          <a:p>
            <a:r>
              <a:rPr lang="en-US" dirty="0" smtClean="0"/>
              <a:t>6</a:t>
            </a:r>
            <a:r>
              <a:rPr lang="en-US" baseline="30000" dirty="0" smtClean="0"/>
              <a:t>th</a:t>
            </a:r>
            <a:r>
              <a:rPr lang="en-US" dirty="0" smtClean="0"/>
              <a:t> Grade Language Arts</a:t>
            </a:r>
            <a:endParaRPr lang="en-US" dirty="0"/>
          </a:p>
        </p:txBody>
      </p:sp>
    </p:spTree>
    <p:extLst>
      <p:ext uri="{BB962C8B-B14F-4D97-AF65-F5344CB8AC3E}">
        <p14:creationId xmlns:p14="http://schemas.microsoft.com/office/powerpoint/2010/main" val="414918305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Title Page 12 “Bell Ringers 8/19-8/23</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Copy the following Question</a:t>
            </a:r>
          </a:p>
        </p:txBody>
      </p:sp>
    </p:spTree>
    <p:extLst>
      <p:ext uri="{BB962C8B-B14F-4D97-AF65-F5344CB8AC3E}">
        <p14:creationId xmlns:p14="http://schemas.microsoft.com/office/powerpoint/2010/main" val="208552240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 12 Bell Ringer Monday</a:t>
            </a:r>
            <a:endParaRPr lang="en-US" b="1" u="sng" dirty="0"/>
          </a:p>
        </p:txBody>
      </p:sp>
      <p:sp>
        <p:nvSpPr>
          <p:cNvPr id="3" name="Content Placeholder 2"/>
          <p:cNvSpPr>
            <a:spLocks noGrp="1"/>
          </p:cNvSpPr>
          <p:nvPr>
            <p:ph idx="1"/>
          </p:nvPr>
        </p:nvSpPr>
        <p:spPr/>
        <p:txBody>
          <a:bodyPr>
            <a:normAutofit/>
          </a:bodyPr>
          <a:lstStyle/>
          <a:p>
            <a:r>
              <a:rPr lang="en-US" sz="4000" dirty="0" smtClean="0"/>
              <a:t>What is a symbol?</a:t>
            </a:r>
          </a:p>
          <a:p>
            <a:pPr marL="0" indent="0">
              <a:buNone/>
            </a:pPr>
            <a:endParaRPr lang="en-US" sz="4000" dirty="0" smtClean="0"/>
          </a:p>
          <a:p>
            <a:endParaRPr lang="en-US" sz="4000" dirty="0"/>
          </a:p>
        </p:txBody>
      </p:sp>
      <p:pic>
        <p:nvPicPr>
          <p:cNvPr id="4" name="Picture 3" descr="Ying Yang Symbol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373" y="2129246"/>
            <a:ext cx="4219827" cy="3252652"/>
          </a:xfrm>
          <a:prstGeom prst="rect">
            <a:avLst/>
          </a:prstGeom>
        </p:spPr>
      </p:pic>
    </p:spTree>
    <p:extLst>
      <p:ext uri="{BB962C8B-B14F-4D97-AF65-F5344CB8AC3E}">
        <p14:creationId xmlns:p14="http://schemas.microsoft.com/office/powerpoint/2010/main" val="91486924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Symbolism</a:t>
            </a:r>
            <a:endParaRPr lang="en-US" dirty="0"/>
          </a:p>
        </p:txBody>
      </p:sp>
      <p:sp>
        <p:nvSpPr>
          <p:cNvPr id="3" name="Content Placeholder 2"/>
          <p:cNvSpPr>
            <a:spLocks noGrp="1"/>
          </p:cNvSpPr>
          <p:nvPr>
            <p:ph idx="1"/>
          </p:nvPr>
        </p:nvSpPr>
        <p:spPr/>
        <p:txBody>
          <a:bodyPr/>
          <a:lstStyle/>
          <a:p>
            <a:r>
              <a:rPr lang="en-US" sz="2800" i="1" dirty="0"/>
              <a:t>n</a:t>
            </a:r>
            <a:r>
              <a:rPr lang="en-US" sz="2800" i="1" dirty="0" smtClean="0"/>
              <a:t>oun</a:t>
            </a:r>
          </a:p>
          <a:p>
            <a:endParaRPr lang="en-US" sz="2800" i="1" dirty="0"/>
          </a:p>
          <a:p>
            <a:r>
              <a:rPr lang="en-US" sz="2800" dirty="0" smtClean="0"/>
              <a:t>1. the use of symbols to represent ideas or qualities.</a:t>
            </a:r>
          </a:p>
          <a:p>
            <a:endParaRPr lang="en-US" sz="2800" dirty="0"/>
          </a:p>
          <a:p>
            <a:r>
              <a:rPr lang="en-US" sz="2800" dirty="0" smtClean="0"/>
              <a:t>2. symbolic meaning attributed to natural objects or facts.</a:t>
            </a:r>
          </a:p>
        </p:txBody>
      </p:sp>
    </p:spTree>
    <p:extLst>
      <p:ext uri="{BB962C8B-B14F-4D97-AF65-F5344CB8AC3E}">
        <p14:creationId xmlns:p14="http://schemas.microsoft.com/office/powerpoint/2010/main" val="50394179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Bell Ringer Tuesday</a:t>
            </a:r>
            <a:endParaRPr lang="en-US" b="1" u="sng" dirty="0"/>
          </a:p>
        </p:txBody>
      </p:sp>
      <p:sp>
        <p:nvSpPr>
          <p:cNvPr id="3" name="Content Placeholder 2"/>
          <p:cNvSpPr>
            <a:spLocks noGrp="1"/>
          </p:cNvSpPr>
          <p:nvPr>
            <p:ph idx="1"/>
          </p:nvPr>
        </p:nvSpPr>
        <p:spPr/>
        <p:txBody>
          <a:bodyPr>
            <a:normAutofit/>
          </a:bodyPr>
          <a:lstStyle/>
          <a:p>
            <a:r>
              <a:rPr lang="en-US" sz="4000" dirty="0" smtClean="0"/>
              <a:t>What is a conflict</a:t>
            </a:r>
          </a:p>
          <a:p>
            <a:endParaRPr lang="en-US" sz="4000" dirty="0"/>
          </a:p>
        </p:txBody>
      </p:sp>
      <p:pic>
        <p:nvPicPr>
          <p:cNvPr id="5" name="Picture 4" descr="The Pirate Balthasar: Dream Vs. Conflic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817" y="2982686"/>
            <a:ext cx="6181725" cy="3505200"/>
          </a:xfrm>
          <a:prstGeom prst="rect">
            <a:avLst/>
          </a:prstGeom>
        </p:spPr>
      </p:pic>
    </p:spTree>
    <p:extLst>
      <p:ext uri="{BB962C8B-B14F-4D97-AF65-F5344CB8AC3E}">
        <p14:creationId xmlns:p14="http://schemas.microsoft.com/office/powerpoint/2010/main" val="41502020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Bell Ringer Tuesday</a:t>
            </a:r>
            <a:endParaRPr lang="en-US" b="1" u="sng" dirty="0"/>
          </a:p>
        </p:txBody>
      </p:sp>
      <p:sp>
        <p:nvSpPr>
          <p:cNvPr id="3" name="Content Placeholder 2"/>
          <p:cNvSpPr>
            <a:spLocks noGrp="1"/>
          </p:cNvSpPr>
          <p:nvPr>
            <p:ph idx="1"/>
          </p:nvPr>
        </p:nvSpPr>
        <p:spPr/>
        <p:txBody>
          <a:bodyPr>
            <a:normAutofit/>
          </a:bodyPr>
          <a:lstStyle/>
          <a:p>
            <a:r>
              <a:rPr lang="en-US" sz="4000" dirty="0" smtClean="0"/>
              <a:t>A conflict is a struggle. What a character is trying to win against</a:t>
            </a:r>
          </a:p>
          <a:p>
            <a:endParaRPr lang="en-US" sz="4000" dirty="0"/>
          </a:p>
        </p:txBody>
      </p:sp>
      <p:pic>
        <p:nvPicPr>
          <p:cNvPr id="5" name="Picture 4" descr="The Pirate Balthasar: Dream Vs. Conflic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817" y="3352800"/>
            <a:ext cx="6181725" cy="3191691"/>
          </a:xfrm>
          <a:prstGeom prst="rect">
            <a:avLst/>
          </a:prstGeom>
        </p:spPr>
      </p:pic>
    </p:spTree>
    <p:extLst>
      <p:ext uri="{BB962C8B-B14F-4D97-AF65-F5344CB8AC3E}">
        <p14:creationId xmlns:p14="http://schemas.microsoft.com/office/powerpoint/2010/main" val="393725592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Bell Ringer Wednesday</a:t>
            </a:r>
            <a:endParaRPr lang="en-US" b="1" u="sng" dirty="0"/>
          </a:p>
        </p:txBody>
      </p:sp>
      <p:sp>
        <p:nvSpPr>
          <p:cNvPr id="3" name="Content Placeholder 2"/>
          <p:cNvSpPr>
            <a:spLocks noGrp="1"/>
          </p:cNvSpPr>
          <p:nvPr>
            <p:ph idx="1"/>
          </p:nvPr>
        </p:nvSpPr>
        <p:spPr/>
        <p:txBody>
          <a:bodyPr>
            <a:normAutofit/>
          </a:bodyPr>
          <a:lstStyle/>
          <a:p>
            <a:r>
              <a:rPr lang="en-US" sz="4000" dirty="0" smtClean="0"/>
              <a:t>What 5 things create a story?</a:t>
            </a:r>
            <a:endParaRPr lang="en-US" sz="4000" dirty="0"/>
          </a:p>
        </p:txBody>
      </p:sp>
      <p:pic>
        <p:nvPicPr>
          <p:cNvPr id="6" name="Picture 5" descr="Once upon a time: reclaiming storytelling in schoo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745" y="4688695"/>
            <a:ext cx="1141307" cy="755176"/>
          </a:xfrm>
          <a:prstGeom prst="rect">
            <a:avLst/>
          </a:prstGeom>
        </p:spPr>
      </p:pic>
      <p:pic>
        <p:nvPicPr>
          <p:cNvPr id="7" name="Picture 6" descr="Campfire in the dark.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777" y="2813553"/>
            <a:ext cx="4556113" cy="3025544"/>
          </a:xfrm>
          <a:prstGeom prst="rect">
            <a:avLst/>
          </a:prstGeom>
        </p:spPr>
      </p:pic>
    </p:spTree>
    <p:extLst>
      <p:ext uri="{BB962C8B-B14F-4D97-AF65-F5344CB8AC3E}">
        <p14:creationId xmlns:p14="http://schemas.microsoft.com/office/powerpoint/2010/main" val="2435434106"/>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Bell Ringer Wednesday</a:t>
            </a:r>
            <a:endParaRPr lang="en-US" b="1" u="sng" dirty="0"/>
          </a:p>
        </p:txBody>
      </p:sp>
      <p:sp>
        <p:nvSpPr>
          <p:cNvPr id="3" name="Content Placeholder 2"/>
          <p:cNvSpPr>
            <a:spLocks noGrp="1"/>
          </p:cNvSpPr>
          <p:nvPr>
            <p:ph idx="1"/>
          </p:nvPr>
        </p:nvSpPr>
        <p:spPr/>
        <p:txBody>
          <a:bodyPr>
            <a:normAutofit/>
          </a:bodyPr>
          <a:lstStyle/>
          <a:p>
            <a:r>
              <a:rPr lang="en-US" sz="4000" dirty="0" smtClean="0"/>
              <a:t>Plot, Character, Conflict and Theme!</a:t>
            </a:r>
            <a:endParaRPr lang="en-US" sz="4000" dirty="0"/>
          </a:p>
        </p:txBody>
      </p:sp>
      <p:pic>
        <p:nvPicPr>
          <p:cNvPr id="5" name="Picture 4" descr="The Pirate Balthasar: Dream Vs. Conflic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817" y="3352800"/>
            <a:ext cx="6181725" cy="3191691"/>
          </a:xfrm>
          <a:prstGeom prst="rect">
            <a:avLst/>
          </a:prstGeom>
        </p:spPr>
      </p:pic>
    </p:spTree>
    <p:extLst>
      <p:ext uri="{BB962C8B-B14F-4D97-AF65-F5344CB8AC3E}">
        <p14:creationId xmlns:p14="http://schemas.microsoft.com/office/powerpoint/2010/main" val="258937942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will</a:t>
            </a:r>
            <a:endParaRPr lang="en-US" dirty="0"/>
          </a:p>
        </p:txBody>
      </p:sp>
      <p:sp>
        <p:nvSpPr>
          <p:cNvPr id="3" name="Content Placeholder 2"/>
          <p:cNvSpPr>
            <a:spLocks noGrp="1"/>
          </p:cNvSpPr>
          <p:nvPr>
            <p:ph idx="1"/>
          </p:nvPr>
        </p:nvSpPr>
        <p:spPr/>
        <p:txBody>
          <a:bodyPr/>
          <a:lstStyle/>
          <a:p>
            <a:r>
              <a:rPr lang="en-US" dirty="0" smtClean="0"/>
              <a:t>Review different types of conflict</a:t>
            </a:r>
          </a:p>
          <a:p>
            <a:r>
              <a:rPr lang="en-US" dirty="0" smtClean="0"/>
              <a:t>Play “4 Corners” with conflict</a:t>
            </a:r>
          </a:p>
          <a:p>
            <a:r>
              <a:rPr lang="en-US" dirty="0" err="1" smtClean="0"/>
              <a:t>Quickwrite</a:t>
            </a:r>
            <a:r>
              <a:rPr lang="en-US" dirty="0" smtClean="0"/>
              <a:t>: What did our discussion teach us about conflict?</a:t>
            </a:r>
          </a:p>
        </p:txBody>
      </p:sp>
    </p:spTree>
    <p:extLst>
      <p:ext uri="{BB962C8B-B14F-4D97-AF65-F5344CB8AC3E}">
        <p14:creationId xmlns:p14="http://schemas.microsoft.com/office/powerpoint/2010/main" val="330686927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 12 Bell Ringer Thursday</a:t>
            </a:r>
            <a:endParaRPr lang="en-US" b="1" u="sng" dirty="0"/>
          </a:p>
        </p:txBody>
      </p:sp>
      <p:sp>
        <p:nvSpPr>
          <p:cNvPr id="3" name="Content Placeholder 2"/>
          <p:cNvSpPr>
            <a:spLocks noGrp="1"/>
          </p:cNvSpPr>
          <p:nvPr>
            <p:ph idx="1"/>
          </p:nvPr>
        </p:nvSpPr>
        <p:spPr/>
        <p:txBody>
          <a:bodyPr>
            <a:normAutofit/>
          </a:bodyPr>
          <a:lstStyle/>
          <a:p>
            <a:r>
              <a:rPr lang="en-US" sz="4000" dirty="0" smtClean="0"/>
              <a:t>What is a character? How </a:t>
            </a:r>
            <a:r>
              <a:rPr lang="en-US" sz="4000" smtClean="0"/>
              <a:t>do authors’ </a:t>
            </a:r>
            <a:r>
              <a:rPr lang="en-US" sz="4000" dirty="0" smtClean="0"/>
              <a:t>develop their personalities?</a:t>
            </a:r>
          </a:p>
          <a:p>
            <a:endParaRPr lang="en-US" sz="4000" dirty="0"/>
          </a:p>
        </p:txBody>
      </p:sp>
      <p:pic>
        <p:nvPicPr>
          <p:cNvPr id="4" name="Picture 3" descr="writing tips | Clatter &amp; Clan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211" y="3498316"/>
            <a:ext cx="2754766" cy="2579625"/>
          </a:xfrm>
          <a:prstGeom prst="rect">
            <a:avLst/>
          </a:prstGeom>
        </p:spPr>
      </p:pic>
    </p:spTree>
    <p:extLst>
      <p:ext uri="{BB962C8B-B14F-4D97-AF65-F5344CB8AC3E}">
        <p14:creationId xmlns:p14="http://schemas.microsoft.com/office/powerpoint/2010/main" val="136728442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Bell Ringer Thursday</a:t>
            </a:r>
            <a:endParaRPr lang="en-US" b="1" u="sng" dirty="0"/>
          </a:p>
        </p:txBody>
      </p:sp>
      <p:sp>
        <p:nvSpPr>
          <p:cNvPr id="3" name="Content Placeholder 2"/>
          <p:cNvSpPr>
            <a:spLocks noGrp="1"/>
          </p:cNvSpPr>
          <p:nvPr>
            <p:ph idx="1"/>
          </p:nvPr>
        </p:nvSpPr>
        <p:spPr/>
        <p:txBody>
          <a:bodyPr>
            <a:normAutofit fontScale="77500" lnSpcReduction="20000"/>
          </a:bodyPr>
          <a:lstStyle/>
          <a:p>
            <a:r>
              <a:rPr lang="en-US" sz="4000" dirty="0" smtClean="0"/>
              <a:t>What is a character? How do authors develop their personalities?</a:t>
            </a:r>
          </a:p>
          <a:p>
            <a:endParaRPr lang="en-US" sz="4000" dirty="0"/>
          </a:p>
          <a:p>
            <a:r>
              <a:rPr lang="en-US" sz="4000" dirty="0" smtClean="0"/>
              <a:t>Authors develop characters through direct description and indirect methods (character actions and statements). The indirect methods rely on reader inferencing abilities. </a:t>
            </a:r>
          </a:p>
          <a:p>
            <a:r>
              <a:rPr lang="en-US" sz="4000" dirty="0" smtClean="0"/>
              <a:t>An inference is using hints to make a logical guess or assumption about character qualities.</a:t>
            </a:r>
          </a:p>
          <a:p>
            <a:endParaRPr lang="en-US" sz="4000" dirty="0"/>
          </a:p>
        </p:txBody>
      </p:sp>
      <p:pic>
        <p:nvPicPr>
          <p:cNvPr id="4" name="Picture 3" descr="writing tips | Clatter &amp; Clan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2354" y="314757"/>
            <a:ext cx="2164913" cy="2027273"/>
          </a:xfrm>
          <a:prstGeom prst="rect">
            <a:avLst/>
          </a:prstGeom>
        </p:spPr>
      </p:pic>
    </p:spTree>
    <p:extLst>
      <p:ext uri="{BB962C8B-B14F-4D97-AF65-F5344CB8AC3E}">
        <p14:creationId xmlns:p14="http://schemas.microsoft.com/office/powerpoint/2010/main" val="53660047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Leaders 2</a:t>
            </a:r>
            <a:r>
              <a:rPr lang="en-US" baseline="30000" dirty="0" smtClean="0"/>
              <a:t>nd</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100" dirty="0" smtClean="0"/>
              <a:t>Pencil Person(make </a:t>
            </a:r>
            <a:r>
              <a:rPr lang="en-US" sz="2100" dirty="0"/>
              <a:t>sure the correct date is written on the board) </a:t>
            </a:r>
            <a:r>
              <a:rPr lang="en-US" sz="2100" dirty="0">
                <a:solidFill>
                  <a:srgbClr val="FF0000"/>
                </a:solidFill>
              </a:rPr>
              <a:t>Angel</a:t>
            </a:r>
            <a:endParaRPr lang="en-US" sz="2100" dirty="0"/>
          </a:p>
          <a:p>
            <a:r>
              <a:rPr lang="en-US" sz="2100" dirty="0"/>
              <a:t>DJ (can create a clean weekly play list for us to listen to by tomorrow)</a:t>
            </a:r>
          </a:p>
          <a:p>
            <a:pPr lvl="1"/>
            <a:r>
              <a:rPr lang="en-US" sz="1950" dirty="0" err="1">
                <a:solidFill>
                  <a:srgbClr val="FF0000"/>
                </a:solidFill>
              </a:rPr>
              <a:t>Montrease</a:t>
            </a:r>
            <a:r>
              <a:rPr lang="en-US" sz="1950" dirty="0">
                <a:solidFill>
                  <a:srgbClr val="FF0000"/>
                </a:solidFill>
              </a:rPr>
              <a:t>, Brook, Summer, Corey</a:t>
            </a:r>
          </a:p>
          <a:p>
            <a:r>
              <a:rPr lang="en-US" sz="2100" dirty="0"/>
              <a:t>Electrician (turns lights on and off) </a:t>
            </a:r>
            <a:r>
              <a:rPr lang="en-US" sz="2100" dirty="0">
                <a:solidFill>
                  <a:srgbClr val="FF0000"/>
                </a:solidFill>
              </a:rPr>
              <a:t>Julian &amp; Destiny</a:t>
            </a:r>
            <a:endParaRPr lang="en-US" sz="2100" dirty="0"/>
          </a:p>
          <a:p>
            <a:r>
              <a:rPr lang="en-US" sz="2100" dirty="0"/>
              <a:t>Teachers’ assistants (pass out materials &amp; pick them up &amp; run errands) </a:t>
            </a:r>
            <a:r>
              <a:rPr lang="en-US" sz="2100" dirty="0">
                <a:solidFill>
                  <a:srgbClr val="FF0000"/>
                </a:solidFill>
              </a:rPr>
              <a:t>Zoe, </a:t>
            </a:r>
            <a:r>
              <a:rPr lang="en-US" sz="2100" dirty="0" err="1">
                <a:solidFill>
                  <a:srgbClr val="FF0000"/>
                </a:solidFill>
              </a:rPr>
              <a:t>Triniti</a:t>
            </a:r>
            <a:r>
              <a:rPr lang="en-US" sz="2100" dirty="0">
                <a:solidFill>
                  <a:srgbClr val="FF0000"/>
                </a:solidFill>
              </a:rPr>
              <a:t>, Morgan, Isabella</a:t>
            </a:r>
            <a:endParaRPr lang="en-US" sz="2100" dirty="0"/>
          </a:p>
          <a:p>
            <a:r>
              <a:rPr lang="en-US" sz="2100" dirty="0" err="1"/>
              <a:t>Liveschool</a:t>
            </a:r>
            <a:r>
              <a:rPr lang="en-US" sz="2100" dirty="0"/>
              <a:t> point taker </a:t>
            </a:r>
            <a:r>
              <a:rPr lang="en-US" sz="2100" dirty="0" err="1">
                <a:solidFill>
                  <a:srgbClr val="FF0000"/>
                </a:solidFill>
              </a:rPr>
              <a:t>Maddy</a:t>
            </a:r>
            <a:r>
              <a:rPr lang="en-US" sz="2100" dirty="0">
                <a:solidFill>
                  <a:srgbClr val="FF0000"/>
                </a:solidFill>
              </a:rPr>
              <a:t>, Morgan, Maxwell</a:t>
            </a:r>
            <a:endParaRPr lang="en-US" sz="2100" dirty="0"/>
          </a:p>
          <a:p>
            <a:r>
              <a:rPr lang="en-US" sz="2100" dirty="0"/>
              <a:t>Botanist (makes sure Ms. Kate doesn’t kill her cactus)</a:t>
            </a:r>
            <a:r>
              <a:rPr lang="en-US" sz="2100" dirty="0">
                <a:solidFill>
                  <a:srgbClr val="FF0000"/>
                </a:solidFill>
              </a:rPr>
              <a:t> Knox, </a:t>
            </a:r>
            <a:r>
              <a:rPr lang="en-US" sz="2100" dirty="0" err="1">
                <a:solidFill>
                  <a:srgbClr val="FF0000"/>
                </a:solidFill>
              </a:rPr>
              <a:t>Eayn</a:t>
            </a:r>
            <a:endParaRPr lang="en-US" sz="2100" dirty="0"/>
          </a:p>
          <a:p>
            <a:r>
              <a:rPr lang="en-US" sz="2100" dirty="0"/>
              <a:t>Team-Point Taker </a:t>
            </a:r>
            <a:r>
              <a:rPr lang="en-US" sz="2100" dirty="0" err="1">
                <a:solidFill>
                  <a:srgbClr val="FF0000"/>
                </a:solidFill>
              </a:rPr>
              <a:t>Alon</a:t>
            </a:r>
            <a:r>
              <a:rPr lang="en-US" sz="2100" dirty="0">
                <a:solidFill>
                  <a:srgbClr val="FF0000"/>
                </a:solidFill>
              </a:rPr>
              <a:t>, </a:t>
            </a:r>
            <a:r>
              <a:rPr lang="en-US" sz="2100" dirty="0" smtClean="0">
                <a:solidFill>
                  <a:srgbClr val="FF0000"/>
                </a:solidFill>
              </a:rPr>
              <a:t>Duke, Grayson</a:t>
            </a:r>
            <a:endParaRPr lang="en-US" sz="2100" dirty="0"/>
          </a:p>
          <a:p>
            <a:endParaRPr lang="en-US" dirty="0" smtClean="0"/>
          </a:p>
        </p:txBody>
      </p:sp>
    </p:spTree>
    <p:extLst>
      <p:ext uri="{BB962C8B-B14F-4D97-AF65-F5344CB8AC3E}">
        <p14:creationId xmlns:p14="http://schemas.microsoft.com/office/powerpoint/2010/main" val="383181241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Bell Ringer Thursday</a:t>
            </a:r>
            <a:endParaRPr lang="en-US" b="1" u="sng" dirty="0"/>
          </a:p>
        </p:txBody>
      </p:sp>
      <p:sp>
        <p:nvSpPr>
          <p:cNvPr id="3" name="Content Placeholder 2"/>
          <p:cNvSpPr>
            <a:spLocks noGrp="1"/>
          </p:cNvSpPr>
          <p:nvPr>
            <p:ph idx="1"/>
          </p:nvPr>
        </p:nvSpPr>
        <p:spPr/>
        <p:txBody>
          <a:bodyPr>
            <a:normAutofit fontScale="77500" lnSpcReduction="20000"/>
          </a:bodyPr>
          <a:lstStyle/>
          <a:p>
            <a:r>
              <a:rPr lang="en-US" sz="4000" b="1" u="sng" dirty="0" smtClean="0"/>
              <a:t>Direct Characterization: The narrator describes the character with adjectives</a:t>
            </a:r>
          </a:p>
          <a:p>
            <a:pPr lvl="1"/>
            <a:r>
              <a:rPr lang="en-US" sz="3800" dirty="0" smtClean="0"/>
              <a:t>EXAMPLE: </a:t>
            </a:r>
            <a:r>
              <a:rPr lang="en-US" sz="3800" dirty="0" err="1" smtClean="0"/>
              <a:t>Suzannah</a:t>
            </a:r>
            <a:r>
              <a:rPr lang="en-US" sz="3800" dirty="0" smtClean="0"/>
              <a:t> was a </a:t>
            </a:r>
            <a:r>
              <a:rPr lang="en-US" sz="3800" b="1" i="1" dirty="0" smtClean="0">
                <a:solidFill>
                  <a:srgbClr val="FF0000"/>
                </a:solidFill>
              </a:rPr>
              <a:t>funny</a:t>
            </a:r>
            <a:r>
              <a:rPr lang="en-US" sz="3800" dirty="0" smtClean="0"/>
              <a:t> girl</a:t>
            </a:r>
          </a:p>
          <a:p>
            <a:endParaRPr lang="en-US" sz="4000" b="1" u="sng" dirty="0"/>
          </a:p>
          <a:p>
            <a:r>
              <a:rPr lang="en-US" sz="4000" b="1" u="sng" dirty="0" err="1" smtClean="0"/>
              <a:t>INdirect</a:t>
            </a:r>
            <a:r>
              <a:rPr lang="en-US" sz="4000" b="1" u="sng" dirty="0" smtClean="0"/>
              <a:t> </a:t>
            </a:r>
            <a:r>
              <a:rPr lang="en-US" sz="4000" b="1" u="sng" dirty="0"/>
              <a:t>Characterization: The narrator </a:t>
            </a:r>
            <a:r>
              <a:rPr lang="en-US" sz="4000" b="1" u="sng" dirty="0" smtClean="0"/>
              <a:t>doesn’t really describe the character. But the reader can draw conclusions from actions and dialogue</a:t>
            </a:r>
            <a:endParaRPr lang="en-US" sz="4000" b="1" u="sng" dirty="0"/>
          </a:p>
          <a:p>
            <a:pPr lvl="1"/>
            <a:r>
              <a:rPr lang="en-US" sz="3800" dirty="0"/>
              <a:t>EXAMPLE: </a:t>
            </a:r>
            <a:r>
              <a:rPr lang="en-US" sz="3800" dirty="0" err="1" smtClean="0"/>
              <a:t>Suzannah</a:t>
            </a:r>
            <a:r>
              <a:rPr lang="en-US" sz="3800" dirty="0" smtClean="0"/>
              <a:t> ran into the room and screamed “PINAPPLE,” the room burst into laughter.</a:t>
            </a:r>
            <a:endParaRPr lang="en-US" sz="4000" dirty="0"/>
          </a:p>
        </p:txBody>
      </p:sp>
      <p:pic>
        <p:nvPicPr>
          <p:cNvPr id="4" name="Picture 3" descr="writing tips | Clatter &amp; Clan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2354" y="314757"/>
            <a:ext cx="2164913" cy="2027273"/>
          </a:xfrm>
          <a:prstGeom prst="rect">
            <a:avLst/>
          </a:prstGeom>
        </p:spPr>
      </p:pic>
    </p:spTree>
    <p:extLst>
      <p:ext uri="{BB962C8B-B14F-4D97-AF65-F5344CB8AC3E}">
        <p14:creationId xmlns:p14="http://schemas.microsoft.com/office/powerpoint/2010/main" val="638972017"/>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 12 Bell Ringer </a:t>
            </a:r>
            <a:r>
              <a:rPr lang="en-US" b="1" u="sng" dirty="0" smtClean="0"/>
              <a:t>Friday</a:t>
            </a:r>
            <a:endParaRPr lang="en-US" b="1" u="sng" dirty="0"/>
          </a:p>
        </p:txBody>
      </p:sp>
      <p:sp>
        <p:nvSpPr>
          <p:cNvPr id="3" name="Content Placeholder 2"/>
          <p:cNvSpPr>
            <a:spLocks noGrp="1"/>
          </p:cNvSpPr>
          <p:nvPr>
            <p:ph idx="1"/>
          </p:nvPr>
        </p:nvSpPr>
        <p:spPr/>
        <p:txBody>
          <a:bodyPr>
            <a:normAutofit/>
          </a:bodyPr>
          <a:lstStyle/>
          <a:p>
            <a:r>
              <a:rPr lang="en-US" sz="4000" dirty="0" smtClean="0"/>
              <a:t>What </a:t>
            </a:r>
            <a:r>
              <a:rPr lang="en-US" sz="4000" dirty="0" smtClean="0"/>
              <a:t>is a plot? What does it need to make it exciting?</a:t>
            </a:r>
            <a:endParaRPr lang="en-US" sz="4000" dirty="0" smtClean="0"/>
          </a:p>
          <a:p>
            <a:endParaRPr lang="en-US" sz="4000" dirty="0"/>
          </a:p>
        </p:txBody>
      </p:sp>
    </p:spTree>
    <p:extLst>
      <p:ext uri="{BB962C8B-B14F-4D97-AF65-F5344CB8AC3E}">
        <p14:creationId xmlns:p14="http://schemas.microsoft.com/office/powerpoint/2010/main" val="405836832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 12 Bell Ringer </a:t>
            </a:r>
            <a:r>
              <a:rPr lang="en-US" b="1" u="sng" dirty="0" smtClean="0"/>
              <a:t>Friday</a:t>
            </a:r>
            <a:endParaRPr lang="en-US" b="1" u="sng" dirty="0"/>
          </a:p>
        </p:txBody>
      </p:sp>
      <p:sp>
        <p:nvSpPr>
          <p:cNvPr id="3" name="Content Placeholder 2"/>
          <p:cNvSpPr>
            <a:spLocks noGrp="1"/>
          </p:cNvSpPr>
          <p:nvPr>
            <p:ph idx="1"/>
          </p:nvPr>
        </p:nvSpPr>
        <p:spPr/>
        <p:txBody>
          <a:bodyPr>
            <a:normAutofit/>
          </a:bodyPr>
          <a:lstStyle/>
          <a:p>
            <a:r>
              <a:rPr lang="en-US" sz="4000" dirty="0" smtClean="0"/>
              <a:t>Plot parts and they need conflict</a:t>
            </a:r>
            <a:endParaRPr lang="en-US" sz="4000" dirty="0" smtClean="0"/>
          </a:p>
          <a:p>
            <a:endParaRPr lang="en-US" sz="4000" dirty="0"/>
          </a:p>
        </p:txBody>
      </p:sp>
      <p:pic>
        <p:nvPicPr>
          <p:cNvPr id="5" name="Picture 4" descr="nostomanic: August 20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735" y="3028950"/>
            <a:ext cx="8391525" cy="3829050"/>
          </a:xfrm>
          <a:prstGeom prst="rect">
            <a:avLst/>
          </a:prstGeom>
        </p:spPr>
      </p:pic>
    </p:spTree>
    <p:extLst>
      <p:ext uri="{BB962C8B-B14F-4D97-AF65-F5344CB8AC3E}">
        <p14:creationId xmlns:p14="http://schemas.microsoft.com/office/powerpoint/2010/main" val="175840154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Will</a:t>
            </a:r>
            <a:endParaRPr lang="en-US" dirty="0"/>
          </a:p>
        </p:txBody>
      </p:sp>
      <p:sp>
        <p:nvSpPr>
          <p:cNvPr id="3" name="Content Placeholder 2"/>
          <p:cNvSpPr>
            <a:spLocks noGrp="1"/>
          </p:cNvSpPr>
          <p:nvPr>
            <p:ph idx="1"/>
          </p:nvPr>
        </p:nvSpPr>
        <p:spPr/>
        <p:txBody>
          <a:bodyPr/>
          <a:lstStyle/>
          <a:p>
            <a:r>
              <a:rPr lang="en-US" dirty="0" smtClean="0"/>
              <a:t>Bell Ringer</a:t>
            </a:r>
          </a:p>
          <a:p>
            <a:r>
              <a:rPr lang="en-US" dirty="0" smtClean="0"/>
              <a:t>Characterization Activity</a:t>
            </a:r>
          </a:p>
          <a:p>
            <a:r>
              <a:rPr lang="en-US" dirty="0" err="1" smtClean="0"/>
              <a:t>Quickwrite</a:t>
            </a:r>
            <a:r>
              <a:rPr lang="en-US" dirty="0" smtClean="0"/>
              <a:t> </a:t>
            </a:r>
            <a:r>
              <a:rPr lang="en-US" dirty="0"/>
              <a:t>on “The Most Important night in your life”</a:t>
            </a:r>
          </a:p>
          <a:p>
            <a:r>
              <a:rPr lang="en-US" dirty="0"/>
              <a:t>Post-it share out</a:t>
            </a:r>
          </a:p>
          <a:p>
            <a:r>
              <a:rPr lang="en-US" dirty="0"/>
              <a:t>Start reading “Creepy Tales” and make predictions about the conflict</a:t>
            </a:r>
          </a:p>
          <a:p>
            <a:endParaRPr lang="en-US" dirty="0"/>
          </a:p>
        </p:txBody>
      </p:sp>
    </p:spTree>
    <p:extLst>
      <p:ext uri="{BB962C8B-B14F-4D97-AF65-F5344CB8AC3E}">
        <p14:creationId xmlns:p14="http://schemas.microsoft.com/office/powerpoint/2010/main" val="83994059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47066"/>
            <a:ext cx="9720072" cy="1499616"/>
          </a:xfrm>
        </p:spPr>
        <p:txBody>
          <a:bodyPr/>
          <a:lstStyle/>
          <a:p>
            <a:r>
              <a:rPr lang="en-US" dirty="0" smtClean="0"/>
              <a:t>Colors</a:t>
            </a:r>
            <a:endParaRPr lang="en-US" dirty="0"/>
          </a:p>
        </p:txBody>
      </p:sp>
      <p:sp>
        <p:nvSpPr>
          <p:cNvPr id="4" name="Text Placeholder 3"/>
          <p:cNvSpPr>
            <a:spLocks noGrp="1"/>
          </p:cNvSpPr>
          <p:nvPr>
            <p:ph type="body" idx="1"/>
          </p:nvPr>
        </p:nvSpPr>
        <p:spPr>
          <a:xfrm>
            <a:off x="1024128" y="1105942"/>
            <a:ext cx="4754880" cy="822960"/>
          </a:xfrm>
        </p:spPr>
        <p:txBody>
          <a:bodyPr/>
          <a:lstStyle/>
          <a:p>
            <a:r>
              <a:rPr lang="en-US" sz="2800" b="1" dirty="0" smtClean="0"/>
              <a:t>Color</a:t>
            </a:r>
            <a:endParaRPr lang="en-US" sz="2800" b="1" dirty="0"/>
          </a:p>
        </p:txBody>
      </p:sp>
      <p:sp>
        <p:nvSpPr>
          <p:cNvPr id="5" name="Content Placeholder 4"/>
          <p:cNvSpPr>
            <a:spLocks noGrp="1"/>
          </p:cNvSpPr>
          <p:nvPr>
            <p:ph sz="half" idx="2"/>
          </p:nvPr>
        </p:nvSpPr>
        <p:spPr>
          <a:xfrm>
            <a:off x="1024128" y="2024673"/>
            <a:ext cx="4754880" cy="3783050"/>
          </a:xfrm>
        </p:spPr>
        <p:txBody>
          <a:bodyPr>
            <a:noAutofit/>
          </a:bodyPr>
          <a:lstStyle/>
          <a:p>
            <a:r>
              <a:rPr lang="en-US" sz="2400" dirty="0" smtClean="0">
                <a:solidFill>
                  <a:srgbClr val="C00000"/>
                </a:solidFill>
              </a:rPr>
              <a:t>Maroon</a:t>
            </a:r>
            <a:endParaRPr lang="en-US" sz="2400" dirty="0" smtClean="0">
              <a:solidFill>
                <a:srgbClr val="FF0000"/>
              </a:solidFill>
            </a:endParaRPr>
          </a:p>
          <a:p>
            <a:r>
              <a:rPr lang="en-US" sz="2400" dirty="0" smtClean="0">
                <a:solidFill>
                  <a:srgbClr val="FF0000"/>
                </a:solidFill>
              </a:rPr>
              <a:t>Red</a:t>
            </a:r>
            <a:endParaRPr lang="en-US" sz="2400" dirty="0">
              <a:solidFill>
                <a:srgbClr val="FF0000"/>
              </a:solidFill>
            </a:endParaRPr>
          </a:p>
          <a:p>
            <a:pPr marL="0" indent="0">
              <a:buNone/>
            </a:pPr>
            <a:r>
              <a:rPr lang="en-US" sz="2400" dirty="0" smtClean="0">
                <a:solidFill>
                  <a:srgbClr val="FFC000"/>
                </a:solidFill>
              </a:rPr>
              <a:t> </a:t>
            </a:r>
            <a:r>
              <a:rPr lang="en-US" sz="2400" dirty="0" smtClean="0">
                <a:solidFill>
                  <a:srgbClr val="FF6600"/>
                </a:solidFill>
              </a:rPr>
              <a:t>Orange</a:t>
            </a:r>
          </a:p>
          <a:p>
            <a:r>
              <a:rPr lang="en-US" sz="2400" dirty="0" smtClean="0">
                <a:solidFill>
                  <a:srgbClr val="FF9900"/>
                </a:solidFill>
              </a:rPr>
              <a:t>Gold or Yellow</a:t>
            </a:r>
          </a:p>
          <a:p>
            <a:r>
              <a:rPr lang="en-US" sz="2400" dirty="0"/>
              <a:t> </a:t>
            </a:r>
            <a:r>
              <a:rPr lang="en-US" sz="2400" dirty="0">
                <a:solidFill>
                  <a:srgbClr val="00B050"/>
                </a:solidFill>
              </a:rPr>
              <a:t>Green</a:t>
            </a:r>
          </a:p>
          <a:p>
            <a:r>
              <a:rPr lang="en-US" sz="2400" dirty="0" smtClean="0">
                <a:solidFill>
                  <a:srgbClr val="0070C0"/>
                </a:solidFill>
              </a:rPr>
              <a:t>Blue</a:t>
            </a:r>
          </a:p>
          <a:p>
            <a:r>
              <a:rPr lang="en-US" sz="2400" dirty="0">
                <a:solidFill>
                  <a:srgbClr val="7030A0"/>
                </a:solidFill>
              </a:rPr>
              <a:t>Purple</a:t>
            </a:r>
          </a:p>
          <a:p>
            <a:r>
              <a:rPr lang="en-US" sz="2400" dirty="0" smtClean="0"/>
              <a:t>Black</a:t>
            </a:r>
            <a:endParaRPr lang="en-US" sz="2400" dirty="0" smtClean="0">
              <a:solidFill>
                <a:srgbClr val="FFFF00"/>
              </a:solidFill>
            </a:endParaRPr>
          </a:p>
          <a:p>
            <a:r>
              <a:rPr lang="en-US" sz="2400" dirty="0" smtClean="0">
                <a:solidFill>
                  <a:schemeClr val="bg1">
                    <a:lumMod val="50000"/>
                  </a:schemeClr>
                </a:solidFill>
              </a:rPr>
              <a:t>Silver or White</a:t>
            </a:r>
          </a:p>
        </p:txBody>
      </p:sp>
      <p:sp>
        <p:nvSpPr>
          <p:cNvPr id="6" name="Text Placeholder 5"/>
          <p:cNvSpPr>
            <a:spLocks noGrp="1"/>
          </p:cNvSpPr>
          <p:nvPr>
            <p:ph type="body" sz="quarter" idx="3"/>
          </p:nvPr>
        </p:nvSpPr>
        <p:spPr>
          <a:xfrm>
            <a:off x="3884676" y="1105942"/>
            <a:ext cx="4754880" cy="822960"/>
          </a:xfrm>
        </p:spPr>
        <p:txBody>
          <a:bodyPr/>
          <a:lstStyle/>
          <a:p>
            <a:r>
              <a:rPr lang="en-US" sz="2800" b="1" dirty="0" smtClean="0"/>
              <a:t>Meaning</a:t>
            </a:r>
            <a:endParaRPr lang="en-US" sz="2800" b="1" dirty="0"/>
          </a:p>
        </p:txBody>
      </p:sp>
      <p:sp>
        <p:nvSpPr>
          <p:cNvPr id="7" name="Content Placeholder 6"/>
          <p:cNvSpPr>
            <a:spLocks noGrp="1"/>
          </p:cNvSpPr>
          <p:nvPr>
            <p:ph sz="quarter" idx="4"/>
          </p:nvPr>
        </p:nvSpPr>
        <p:spPr>
          <a:xfrm>
            <a:off x="3884676" y="2024673"/>
            <a:ext cx="4754880" cy="3783050"/>
          </a:xfrm>
        </p:spPr>
        <p:txBody>
          <a:bodyPr>
            <a:noAutofit/>
          </a:bodyPr>
          <a:lstStyle/>
          <a:p>
            <a:r>
              <a:rPr lang="en-US" sz="2400" dirty="0">
                <a:solidFill>
                  <a:srgbClr val="C00000"/>
                </a:solidFill>
              </a:rPr>
              <a:t>Victorious in battle</a:t>
            </a:r>
          </a:p>
          <a:p>
            <a:r>
              <a:rPr lang="en-US" sz="2400" dirty="0">
                <a:solidFill>
                  <a:srgbClr val="FF0000"/>
                </a:solidFill>
              </a:rPr>
              <a:t>Warrior, military strength</a:t>
            </a:r>
            <a:endParaRPr lang="en-US" sz="2400" dirty="0" smtClean="0">
              <a:solidFill>
                <a:srgbClr val="FFFF00"/>
              </a:solidFill>
            </a:endParaRPr>
          </a:p>
          <a:p>
            <a:r>
              <a:rPr lang="en-US" sz="2400" dirty="0" smtClean="0">
                <a:solidFill>
                  <a:srgbClr val="FF6600"/>
                </a:solidFill>
              </a:rPr>
              <a:t>Ambition</a:t>
            </a:r>
          </a:p>
          <a:p>
            <a:r>
              <a:rPr lang="en-US" sz="2400" dirty="0" smtClean="0">
                <a:solidFill>
                  <a:srgbClr val="FF9900"/>
                </a:solidFill>
              </a:rPr>
              <a:t>Generosity and elevation of the mind</a:t>
            </a:r>
          </a:p>
          <a:p>
            <a:r>
              <a:rPr lang="en-US" sz="2400" dirty="0" smtClean="0">
                <a:solidFill>
                  <a:srgbClr val="00B050"/>
                </a:solidFill>
              </a:rPr>
              <a:t> Hope</a:t>
            </a:r>
            <a:r>
              <a:rPr lang="en-US" sz="2400" dirty="0">
                <a:solidFill>
                  <a:srgbClr val="00B050"/>
                </a:solidFill>
              </a:rPr>
              <a:t>, joy, love</a:t>
            </a:r>
          </a:p>
          <a:p>
            <a:pPr marL="0" indent="0">
              <a:buNone/>
            </a:pPr>
            <a:r>
              <a:rPr lang="en-US" sz="2400" dirty="0" smtClean="0">
                <a:solidFill>
                  <a:srgbClr val="FFFF00"/>
                </a:solidFill>
              </a:rPr>
              <a:t> </a:t>
            </a:r>
            <a:r>
              <a:rPr lang="en-US" sz="2400" dirty="0">
                <a:solidFill>
                  <a:srgbClr val="0070C0"/>
                </a:solidFill>
              </a:rPr>
              <a:t>Truth and loyalty</a:t>
            </a:r>
          </a:p>
          <a:p>
            <a:pPr marL="0" indent="0">
              <a:buNone/>
            </a:pPr>
            <a:r>
              <a:rPr lang="en-US" sz="2400" dirty="0" smtClean="0">
                <a:solidFill>
                  <a:srgbClr val="7030A0"/>
                </a:solidFill>
              </a:rPr>
              <a:t> Royal </a:t>
            </a:r>
            <a:r>
              <a:rPr lang="en-US" sz="2400" dirty="0">
                <a:solidFill>
                  <a:srgbClr val="7030A0"/>
                </a:solidFill>
              </a:rPr>
              <a:t>majesty, justice</a:t>
            </a:r>
          </a:p>
          <a:p>
            <a:pPr marL="0" indent="0">
              <a:buNone/>
            </a:pPr>
            <a:r>
              <a:rPr lang="en-US" sz="2400" dirty="0" smtClean="0"/>
              <a:t> Constancy </a:t>
            </a:r>
            <a:r>
              <a:rPr lang="en-US" sz="2400" dirty="0"/>
              <a:t>or </a:t>
            </a:r>
            <a:r>
              <a:rPr lang="en-US" sz="2400" dirty="0" smtClean="0"/>
              <a:t>grief</a:t>
            </a:r>
            <a:endParaRPr lang="en-US" sz="2400" dirty="0" smtClean="0">
              <a:solidFill>
                <a:srgbClr val="FFFF00"/>
              </a:solidFill>
            </a:endParaRPr>
          </a:p>
          <a:p>
            <a:r>
              <a:rPr lang="en-US" sz="2400" dirty="0" smtClean="0">
                <a:solidFill>
                  <a:schemeClr val="bg1">
                    <a:lumMod val="50000"/>
                  </a:schemeClr>
                </a:solidFill>
              </a:rPr>
              <a:t>Peace and sincerity</a:t>
            </a:r>
            <a:endParaRPr lang="en-US" sz="2400" dirty="0" smtClean="0">
              <a:solidFill>
                <a:srgbClr val="FF000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3469" y="521160"/>
            <a:ext cx="3006635" cy="3006635"/>
          </a:xfrm>
          <a:prstGeom prst="rect">
            <a:avLst/>
          </a:prstGeom>
          <a:noFill/>
          <a:ln>
            <a:noFill/>
          </a:ln>
        </p:spPr>
        <p:style>
          <a:lnRef idx="0">
            <a:scrgbClr r="0" g="0" b="0"/>
          </a:lnRef>
          <a:fillRef idx="0">
            <a:scrgbClr r="0" g="0" b="0"/>
          </a:fillRef>
          <a:effectRef idx="0">
            <a:scrgbClr r="0" g="0" b="0"/>
          </a:effectRef>
          <a:fontRef idx="minor">
            <a:schemeClr val="dk1"/>
          </a:fontRef>
        </p:style>
      </p:pic>
    </p:spTree>
    <p:extLst>
      <p:ext uri="{BB962C8B-B14F-4D97-AF65-F5344CB8AC3E}">
        <p14:creationId xmlns:p14="http://schemas.microsoft.com/office/powerpoint/2010/main" val="1217024461"/>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843" y="0"/>
            <a:ext cx="6927396" cy="6927396"/>
          </a:xfrm>
          <a:prstGeom prst="rect">
            <a:avLst/>
          </a:prstGeom>
        </p:spPr>
      </p:pic>
    </p:spTree>
    <p:extLst>
      <p:ext uri="{BB962C8B-B14F-4D97-AF65-F5344CB8AC3E}">
        <p14:creationId xmlns:p14="http://schemas.microsoft.com/office/powerpoint/2010/main" val="121326468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 pense | &quot;Je Pense&quot; -&gt; &quot;I Think&quot;. See… | Flickr - Phot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381000"/>
            <a:ext cx="8128000" cy="6096000"/>
          </a:xfrm>
          <a:prstGeom prst="rect">
            <a:avLst/>
          </a:prstGeom>
        </p:spPr>
      </p:pic>
    </p:spTree>
    <p:extLst>
      <p:ext uri="{BB962C8B-B14F-4D97-AF65-F5344CB8AC3E}">
        <p14:creationId xmlns:p14="http://schemas.microsoft.com/office/powerpoint/2010/main" val="39737075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n Wemyss, their Castle and inform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498" y="577427"/>
            <a:ext cx="7158446" cy="5567680"/>
          </a:xfrm>
          <a:prstGeom prst="rect">
            <a:avLst/>
          </a:prstGeom>
        </p:spPr>
      </p:pic>
    </p:spTree>
    <p:extLst>
      <p:ext uri="{BB962C8B-B14F-4D97-AF65-F5344CB8AC3E}">
        <p14:creationId xmlns:p14="http://schemas.microsoft.com/office/powerpoint/2010/main" val="3028359441"/>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lleher Coat of Arms / Kelleher Family Crest | Coat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846" y="388125"/>
            <a:ext cx="4376057" cy="5683191"/>
          </a:xfrm>
          <a:prstGeom prst="rect">
            <a:avLst/>
          </a:prstGeom>
        </p:spPr>
      </p:pic>
    </p:spTree>
    <p:extLst>
      <p:ext uri="{BB962C8B-B14F-4D97-AF65-F5344CB8AC3E}">
        <p14:creationId xmlns:p14="http://schemas.microsoft.com/office/powerpoint/2010/main" val="3451386855"/>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Plants</a:t>
            </a:r>
            <a:endParaRPr lang="en-US" dirty="0"/>
          </a:p>
        </p:txBody>
      </p:sp>
      <p:sp>
        <p:nvSpPr>
          <p:cNvPr id="3" name="Text Placeholder 2"/>
          <p:cNvSpPr>
            <a:spLocks noGrp="1"/>
          </p:cNvSpPr>
          <p:nvPr>
            <p:ph type="body" idx="1"/>
          </p:nvPr>
        </p:nvSpPr>
        <p:spPr>
          <a:xfrm>
            <a:off x="1024128" y="1677032"/>
            <a:ext cx="4754880" cy="822960"/>
          </a:xfrm>
        </p:spPr>
        <p:txBody>
          <a:bodyPr>
            <a:normAutofit/>
          </a:bodyPr>
          <a:lstStyle/>
          <a:p>
            <a:r>
              <a:rPr lang="en-US" sz="2800" b="1" dirty="0" smtClean="0"/>
              <a:t>Symbol</a:t>
            </a:r>
            <a:endParaRPr lang="en-US" sz="2800" b="1" dirty="0"/>
          </a:p>
        </p:txBody>
      </p:sp>
      <p:sp>
        <p:nvSpPr>
          <p:cNvPr id="4" name="Content Placeholder 3"/>
          <p:cNvSpPr>
            <a:spLocks noGrp="1"/>
          </p:cNvSpPr>
          <p:nvPr>
            <p:ph sz="half" idx="2"/>
          </p:nvPr>
        </p:nvSpPr>
        <p:spPr>
          <a:xfrm>
            <a:off x="1024128" y="2476500"/>
            <a:ext cx="4754880" cy="3832860"/>
          </a:xfrm>
        </p:spPr>
        <p:txBody>
          <a:bodyPr>
            <a:normAutofit/>
          </a:bodyPr>
          <a:lstStyle/>
          <a:p>
            <a:r>
              <a:rPr lang="en-US" dirty="0" smtClean="0"/>
              <a:t>Acorn</a:t>
            </a:r>
          </a:p>
          <a:p>
            <a:r>
              <a:rPr lang="en-US" dirty="0" smtClean="0"/>
              <a:t>Apple</a:t>
            </a:r>
          </a:p>
          <a:p>
            <a:r>
              <a:rPr lang="en-US" dirty="0" smtClean="0"/>
              <a:t>Cherry Blossom</a:t>
            </a:r>
          </a:p>
          <a:p>
            <a:r>
              <a:rPr lang="en-US" dirty="0" smtClean="0"/>
              <a:t>Daisy</a:t>
            </a:r>
          </a:p>
          <a:p>
            <a:r>
              <a:rPr lang="en-US" dirty="0" smtClean="0"/>
              <a:t>Fern</a:t>
            </a:r>
          </a:p>
          <a:p>
            <a:r>
              <a:rPr lang="en-US" dirty="0" smtClean="0"/>
              <a:t>Hibiscus</a:t>
            </a:r>
          </a:p>
          <a:p>
            <a:r>
              <a:rPr lang="en-US" dirty="0" smtClean="0"/>
              <a:t>Holly</a:t>
            </a:r>
          </a:p>
          <a:p>
            <a:r>
              <a:rPr lang="en-US" dirty="0" smtClean="0"/>
              <a:t>Lily</a:t>
            </a:r>
          </a:p>
          <a:p>
            <a:r>
              <a:rPr lang="en-US" dirty="0" smtClean="0"/>
              <a:t>Shamrock</a:t>
            </a:r>
          </a:p>
        </p:txBody>
      </p:sp>
      <p:sp>
        <p:nvSpPr>
          <p:cNvPr id="5" name="Text Placeholder 4"/>
          <p:cNvSpPr>
            <a:spLocks noGrp="1"/>
          </p:cNvSpPr>
          <p:nvPr>
            <p:ph type="body" sz="quarter" idx="3"/>
          </p:nvPr>
        </p:nvSpPr>
        <p:spPr>
          <a:xfrm>
            <a:off x="3717820" y="1673352"/>
            <a:ext cx="4754880" cy="822960"/>
          </a:xfrm>
        </p:spPr>
        <p:txBody>
          <a:bodyPr>
            <a:normAutofit/>
          </a:bodyPr>
          <a:lstStyle/>
          <a:p>
            <a:r>
              <a:rPr lang="en-US" sz="2800" b="1" dirty="0" smtClean="0"/>
              <a:t>Meaning</a:t>
            </a:r>
            <a:endParaRPr lang="en-US" sz="2800" b="1" dirty="0"/>
          </a:p>
        </p:txBody>
      </p:sp>
      <p:sp>
        <p:nvSpPr>
          <p:cNvPr id="6" name="Content Placeholder 5"/>
          <p:cNvSpPr>
            <a:spLocks noGrp="1"/>
          </p:cNvSpPr>
          <p:nvPr>
            <p:ph sz="quarter" idx="4"/>
          </p:nvPr>
        </p:nvSpPr>
        <p:spPr>
          <a:xfrm>
            <a:off x="3717820" y="2476500"/>
            <a:ext cx="4754880" cy="3832860"/>
          </a:xfrm>
        </p:spPr>
        <p:txBody>
          <a:bodyPr>
            <a:normAutofit/>
          </a:bodyPr>
          <a:lstStyle/>
          <a:p>
            <a:r>
              <a:rPr lang="en-US" dirty="0" smtClean="0"/>
              <a:t>Antiquity and strength</a:t>
            </a:r>
          </a:p>
          <a:p>
            <a:r>
              <a:rPr lang="en-US" dirty="0" smtClean="0"/>
              <a:t>Happiness, peace</a:t>
            </a:r>
          </a:p>
          <a:p>
            <a:r>
              <a:rPr lang="en-US" dirty="0" smtClean="0"/>
              <a:t>Wealth and prosperity</a:t>
            </a:r>
          </a:p>
          <a:p>
            <a:r>
              <a:rPr lang="en-US" dirty="0" smtClean="0"/>
              <a:t>Gentleness and innocence</a:t>
            </a:r>
          </a:p>
          <a:p>
            <a:r>
              <a:rPr lang="en-US" dirty="0" smtClean="0"/>
              <a:t>Magic</a:t>
            </a:r>
          </a:p>
          <a:p>
            <a:r>
              <a:rPr lang="en-US" dirty="0" smtClean="0"/>
              <a:t>Beauty</a:t>
            </a:r>
          </a:p>
          <a:p>
            <a:r>
              <a:rPr lang="en-US" dirty="0" smtClean="0"/>
              <a:t>Truth, foresight</a:t>
            </a:r>
          </a:p>
          <a:p>
            <a:r>
              <a:rPr lang="en-US" dirty="0" smtClean="0"/>
              <a:t>Purity</a:t>
            </a:r>
          </a:p>
          <a:p>
            <a:r>
              <a:rPr lang="en-US" dirty="0" smtClean="0"/>
              <a:t>Perpetuity</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209" y="508635"/>
            <a:ext cx="4724400" cy="5800725"/>
          </a:xfrm>
          <a:prstGeom prst="rect">
            <a:avLst/>
          </a:prstGeom>
        </p:spPr>
      </p:pic>
    </p:spTree>
    <p:extLst>
      <p:ext uri="{BB962C8B-B14F-4D97-AF65-F5344CB8AC3E}">
        <p14:creationId xmlns:p14="http://schemas.microsoft.com/office/powerpoint/2010/main" val="3354136191"/>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386" y="1220724"/>
            <a:ext cx="7543800" cy="4407734"/>
          </a:xfrm>
        </p:spPr>
        <p:txBody>
          <a:bodyPr>
            <a:normAutofit fontScale="90000"/>
          </a:bodyPr>
          <a:lstStyle/>
          <a:p>
            <a:r>
              <a:rPr lang="en-US" u="sng" dirty="0"/>
              <a:t>Classroom </a:t>
            </a:r>
            <a:r>
              <a:rPr lang="en-US" u="sng" dirty="0" smtClean="0"/>
              <a:t>Leaders 4th:</a:t>
            </a:r>
            <a:r>
              <a:rPr lang="en-US" dirty="0"/>
              <a:t/>
            </a:r>
            <a:br>
              <a:rPr lang="en-US" dirty="0"/>
            </a:br>
            <a:r>
              <a:rPr lang="en-US" sz="3600" dirty="0"/>
              <a:t>DJs: Will, Briar, Ellis, Lukas, Chris, Spencer</a:t>
            </a:r>
            <a:br>
              <a:rPr lang="en-US" sz="3600" dirty="0"/>
            </a:br>
            <a:r>
              <a:rPr lang="en-US" sz="3600" dirty="0"/>
              <a:t>Electricians Ellis, </a:t>
            </a:r>
            <a:r>
              <a:rPr lang="en-US" sz="3600" dirty="0" err="1"/>
              <a:t>Neviah</a:t>
            </a:r>
            <a:r>
              <a:rPr lang="en-US" sz="3600" dirty="0"/>
              <a:t>, Spencer, </a:t>
            </a:r>
            <a:r>
              <a:rPr lang="en-US" sz="3600" dirty="0" err="1"/>
              <a:t>Za’Corriun</a:t>
            </a:r>
            <a:r>
              <a:rPr lang="en-US" sz="3600" dirty="0"/>
              <a:t/>
            </a:r>
            <a:br>
              <a:rPr lang="en-US" sz="3600" dirty="0"/>
            </a:br>
            <a:r>
              <a:rPr lang="en-US" sz="3600" dirty="0"/>
              <a:t>Teachers Assistants: Kaliyah </a:t>
            </a:r>
            <a:r>
              <a:rPr lang="en-US" sz="3600" dirty="0" err="1"/>
              <a:t>Mishawn</a:t>
            </a:r>
            <a:r>
              <a:rPr lang="en-US" sz="3600" dirty="0"/>
              <a:t/>
            </a:r>
            <a:br>
              <a:rPr lang="en-US" sz="3600" dirty="0"/>
            </a:br>
            <a:r>
              <a:rPr lang="en-US" sz="3600" dirty="0" err="1"/>
              <a:t>Liveschool</a:t>
            </a:r>
            <a:r>
              <a:rPr lang="en-US" sz="3600" dirty="0"/>
              <a:t> Point-taker: Brayden, </a:t>
            </a:r>
            <a:r>
              <a:rPr lang="en-US" sz="3600" dirty="0" err="1"/>
              <a:t>Jae’Suan</a:t>
            </a:r>
            <a:r>
              <a:rPr lang="en-US" sz="3600" dirty="0"/>
              <a:t/>
            </a:r>
            <a:br>
              <a:rPr lang="en-US" sz="3600" dirty="0"/>
            </a:br>
            <a:r>
              <a:rPr lang="en-US" sz="3600" dirty="0"/>
              <a:t>Botanist: Ellis </a:t>
            </a:r>
            <a:r>
              <a:rPr lang="en-US" sz="3600" dirty="0" err="1"/>
              <a:t>Neviah</a:t>
            </a:r>
            <a:r>
              <a:rPr lang="en-US" sz="3600" dirty="0"/>
              <a:t/>
            </a:r>
            <a:br>
              <a:rPr lang="en-US" sz="3600" dirty="0"/>
            </a:br>
            <a:r>
              <a:rPr lang="en-US" sz="3600" dirty="0"/>
              <a:t>Team Point-Taker: Will &amp; Laura &amp; </a:t>
            </a:r>
            <a:r>
              <a:rPr lang="en-US" sz="3600" dirty="0" err="1"/>
              <a:t>ZaCorriun</a:t>
            </a:r>
            <a:r>
              <a:rPr lang="en-US" sz="3600" dirty="0"/>
              <a:t>, </a:t>
            </a:r>
            <a:r>
              <a:rPr lang="en-US" sz="3600" dirty="0" smtClean="0"/>
              <a:t>CJ</a:t>
            </a:r>
            <a:r>
              <a:rPr lang="en-US" dirty="0"/>
              <a:t/>
            </a:r>
            <a:br>
              <a:rPr lang="en-US" dirty="0"/>
            </a:br>
            <a:endParaRPr lang="en-US" dirty="0"/>
          </a:p>
        </p:txBody>
      </p:sp>
    </p:spTree>
    <p:extLst>
      <p:ext uri="{BB962C8B-B14F-4D97-AF65-F5344CB8AC3E}">
        <p14:creationId xmlns:p14="http://schemas.microsoft.com/office/powerpoint/2010/main" val="358184091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324" y="0"/>
            <a:ext cx="6229351" cy="6858000"/>
          </a:xfrm>
          <a:prstGeom prst="rect">
            <a:avLst/>
          </a:prstGeom>
        </p:spPr>
      </p:pic>
    </p:spTree>
    <p:extLst>
      <p:ext uri="{BB962C8B-B14F-4D97-AF65-F5344CB8AC3E}">
        <p14:creationId xmlns:p14="http://schemas.microsoft.com/office/powerpoint/2010/main" val="132946393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Animals</a:t>
            </a:r>
            <a:endParaRPr lang="en-US" dirty="0"/>
          </a:p>
        </p:txBody>
      </p:sp>
      <p:sp>
        <p:nvSpPr>
          <p:cNvPr id="3" name="Text Placeholder 2"/>
          <p:cNvSpPr>
            <a:spLocks noGrp="1"/>
          </p:cNvSpPr>
          <p:nvPr>
            <p:ph type="body" idx="1"/>
          </p:nvPr>
        </p:nvSpPr>
        <p:spPr>
          <a:xfrm>
            <a:off x="1024128" y="1703350"/>
            <a:ext cx="4754880" cy="822960"/>
          </a:xfrm>
        </p:spPr>
        <p:txBody>
          <a:bodyPr>
            <a:normAutofit/>
          </a:bodyPr>
          <a:lstStyle/>
          <a:p>
            <a:r>
              <a:rPr lang="en-US" sz="2800" b="1" dirty="0" smtClean="0"/>
              <a:t>Animal</a:t>
            </a:r>
            <a:endParaRPr lang="en-US" sz="2800" b="1" dirty="0"/>
          </a:p>
        </p:txBody>
      </p:sp>
      <p:sp>
        <p:nvSpPr>
          <p:cNvPr id="4" name="Content Placeholder 3"/>
          <p:cNvSpPr>
            <a:spLocks noGrp="1"/>
          </p:cNvSpPr>
          <p:nvPr>
            <p:ph sz="half" idx="2"/>
          </p:nvPr>
        </p:nvSpPr>
        <p:spPr>
          <a:xfrm>
            <a:off x="1024128" y="2526310"/>
            <a:ext cx="4754880" cy="3566362"/>
          </a:xfrm>
        </p:spPr>
        <p:txBody>
          <a:bodyPr>
            <a:normAutofit/>
          </a:bodyPr>
          <a:lstStyle/>
          <a:p>
            <a:pPr marL="0" indent="0">
              <a:buNone/>
            </a:pPr>
            <a:r>
              <a:rPr lang="en-US" dirty="0"/>
              <a:t> </a:t>
            </a:r>
            <a:r>
              <a:rPr lang="en-US" dirty="0" smtClean="0"/>
              <a:t>Bear</a:t>
            </a:r>
          </a:p>
          <a:p>
            <a:r>
              <a:rPr lang="en-US" dirty="0" smtClean="0"/>
              <a:t>Butterfly</a:t>
            </a:r>
          </a:p>
          <a:p>
            <a:r>
              <a:rPr lang="en-US" dirty="0" smtClean="0"/>
              <a:t>Cat</a:t>
            </a:r>
          </a:p>
          <a:p>
            <a:r>
              <a:rPr lang="en-US" dirty="0" smtClean="0"/>
              <a:t>Dog</a:t>
            </a:r>
          </a:p>
          <a:p>
            <a:r>
              <a:rPr lang="en-US" dirty="0" smtClean="0"/>
              <a:t>Dragon</a:t>
            </a:r>
          </a:p>
          <a:p>
            <a:r>
              <a:rPr lang="en-US" dirty="0" smtClean="0"/>
              <a:t>Elephant</a:t>
            </a:r>
          </a:p>
          <a:p>
            <a:r>
              <a:rPr lang="en-US" dirty="0" smtClean="0"/>
              <a:t>Fish</a:t>
            </a:r>
          </a:p>
          <a:p>
            <a:r>
              <a:rPr lang="en-US" dirty="0" smtClean="0"/>
              <a:t>Lion</a:t>
            </a:r>
          </a:p>
          <a:p>
            <a:r>
              <a:rPr lang="en-US" dirty="0" smtClean="0"/>
              <a:t>Swan		</a:t>
            </a:r>
            <a:endParaRPr lang="en-US" dirty="0"/>
          </a:p>
        </p:txBody>
      </p:sp>
      <p:sp>
        <p:nvSpPr>
          <p:cNvPr id="5" name="Text Placeholder 4"/>
          <p:cNvSpPr>
            <a:spLocks noGrp="1"/>
          </p:cNvSpPr>
          <p:nvPr>
            <p:ph type="body" sz="quarter" idx="3"/>
          </p:nvPr>
        </p:nvSpPr>
        <p:spPr>
          <a:xfrm>
            <a:off x="3613448" y="1711250"/>
            <a:ext cx="4754880" cy="822960"/>
          </a:xfrm>
        </p:spPr>
        <p:txBody>
          <a:bodyPr>
            <a:normAutofit/>
          </a:bodyPr>
          <a:lstStyle/>
          <a:p>
            <a:r>
              <a:rPr lang="en-US" sz="2800" b="1" dirty="0" smtClean="0"/>
              <a:t>Meaning</a:t>
            </a:r>
            <a:endParaRPr lang="en-US" sz="2800" b="1" dirty="0"/>
          </a:p>
        </p:txBody>
      </p:sp>
      <p:sp>
        <p:nvSpPr>
          <p:cNvPr id="6" name="Content Placeholder 5"/>
          <p:cNvSpPr>
            <a:spLocks noGrp="1"/>
          </p:cNvSpPr>
          <p:nvPr>
            <p:ph sz="quarter" idx="4"/>
          </p:nvPr>
        </p:nvSpPr>
        <p:spPr>
          <a:xfrm>
            <a:off x="3613448" y="2522360"/>
            <a:ext cx="4754880" cy="3566362"/>
          </a:xfrm>
        </p:spPr>
        <p:txBody>
          <a:bodyPr>
            <a:normAutofit/>
          </a:bodyPr>
          <a:lstStyle/>
          <a:p>
            <a:r>
              <a:rPr lang="en-US" dirty="0" smtClean="0"/>
              <a:t>Cunning, ferocity</a:t>
            </a:r>
          </a:p>
          <a:p>
            <a:r>
              <a:rPr lang="en-US" dirty="0" smtClean="0"/>
              <a:t>Psyche or soul</a:t>
            </a:r>
          </a:p>
          <a:p>
            <a:r>
              <a:rPr lang="en-US" dirty="0" smtClean="0"/>
              <a:t>Liberty, vigilance</a:t>
            </a:r>
          </a:p>
          <a:p>
            <a:r>
              <a:rPr lang="en-US" dirty="0" smtClean="0"/>
              <a:t>Courage and loyalty</a:t>
            </a:r>
          </a:p>
          <a:p>
            <a:r>
              <a:rPr lang="en-US" dirty="0" smtClean="0"/>
              <a:t>Terror to all who beholders</a:t>
            </a:r>
          </a:p>
          <a:p>
            <a:r>
              <a:rPr lang="en-US" dirty="0" smtClean="0"/>
              <a:t>Happiness, royalty, ambition</a:t>
            </a:r>
          </a:p>
          <a:p>
            <a:r>
              <a:rPr lang="en-US" dirty="0" smtClean="0"/>
              <a:t>Generous mind</a:t>
            </a:r>
          </a:p>
          <a:p>
            <a:r>
              <a:rPr lang="en-US" dirty="0" smtClean="0"/>
              <a:t>Dauntless courage</a:t>
            </a:r>
          </a:p>
          <a:p>
            <a:r>
              <a:rPr lang="en-US" dirty="0" smtClean="0"/>
              <a:t>Grace and beauty</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647" y="837025"/>
            <a:ext cx="3613553" cy="5251697"/>
          </a:xfrm>
          <a:prstGeom prst="rect">
            <a:avLst/>
          </a:prstGeom>
        </p:spPr>
      </p:pic>
    </p:spTree>
    <p:extLst>
      <p:ext uri="{BB962C8B-B14F-4D97-AF65-F5344CB8AC3E}">
        <p14:creationId xmlns:p14="http://schemas.microsoft.com/office/powerpoint/2010/main" val="172166986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814" y="0"/>
            <a:ext cx="7088372" cy="6858000"/>
          </a:xfrm>
          <a:prstGeom prst="rect">
            <a:avLst/>
          </a:prstGeom>
        </p:spPr>
      </p:pic>
    </p:spTree>
    <p:extLst>
      <p:ext uri="{BB962C8B-B14F-4D97-AF65-F5344CB8AC3E}">
        <p14:creationId xmlns:p14="http://schemas.microsoft.com/office/powerpoint/2010/main" val="34319427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a:t>
            </a:r>
            <a:endParaRPr lang="en-US" dirty="0"/>
          </a:p>
        </p:txBody>
      </p:sp>
      <p:sp>
        <p:nvSpPr>
          <p:cNvPr id="3" name="Text Placeholder 2"/>
          <p:cNvSpPr>
            <a:spLocks noGrp="1"/>
          </p:cNvSpPr>
          <p:nvPr>
            <p:ph type="body" idx="1"/>
          </p:nvPr>
        </p:nvSpPr>
        <p:spPr>
          <a:xfrm>
            <a:off x="1024128" y="1673352"/>
            <a:ext cx="4754880" cy="822960"/>
          </a:xfrm>
        </p:spPr>
        <p:txBody>
          <a:bodyPr>
            <a:normAutofit/>
          </a:bodyPr>
          <a:lstStyle/>
          <a:p>
            <a:r>
              <a:rPr lang="en-US" sz="2800" b="1" dirty="0" smtClean="0"/>
              <a:t>Object</a:t>
            </a:r>
            <a:endParaRPr lang="en-US" sz="2800" b="1" dirty="0"/>
          </a:p>
        </p:txBody>
      </p:sp>
      <p:sp>
        <p:nvSpPr>
          <p:cNvPr id="4" name="Content Placeholder 3"/>
          <p:cNvSpPr>
            <a:spLocks noGrp="1"/>
          </p:cNvSpPr>
          <p:nvPr>
            <p:ph sz="half" idx="2"/>
          </p:nvPr>
        </p:nvSpPr>
        <p:spPr>
          <a:xfrm>
            <a:off x="1024128" y="2496312"/>
            <a:ext cx="4754880" cy="3341572"/>
          </a:xfrm>
        </p:spPr>
        <p:txBody>
          <a:bodyPr>
            <a:normAutofit/>
          </a:bodyPr>
          <a:lstStyle/>
          <a:p>
            <a:r>
              <a:rPr lang="en-US" dirty="0" smtClean="0"/>
              <a:t>Anchor</a:t>
            </a:r>
          </a:p>
          <a:p>
            <a:r>
              <a:rPr lang="en-US" dirty="0" smtClean="0"/>
              <a:t>Arrow</a:t>
            </a:r>
          </a:p>
          <a:p>
            <a:r>
              <a:rPr lang="en-US" dirty="0" smtClean="0"/>
              <a:t>Caduceus</a:t>
            </a:r>
          </a:p>
          <a:p>
            <a:r>
              <a:rPr lang="en-US" dirty="0" smtClean="0"/>
              <a:t>Clouds</a:t>
            </a:r>
          </a:p>
          <a:p>
            <a:r>
              <a:rPr lang="en-US" dirty="0" smtClean="0"/>
              <a:t>Compass</a:t>
            </a:r>
          </a:p>
          <a:p>
            <a:r>
              <a:rPr lang="en-US" dirty="0" smtClean="0"/>
              <a:t>Fire</a:t>
            </a:r>
          </a:p>
          <a:p>
            <a:r>
              <a:rPr lang="en-US" dirty="0" smtClean="0"/>
              <a:t>Jewel</a:t>
            </a:r>
          </a:p>
          <a:p>
            <a:r>
              <a:rPr lang="en-US" dirty="0" smtClean="0"/>
              <a:t>Sea shell</a:t>
            </a:r>
          </a:p>
          <a:p>
            <a:endParaRPr lang="en-US" dirty="0" smtClean="0"/>
          </a:p>
          <a:p>
            <a:endParaRPr lang="en-US" dirty="0" smtClean="0"/>
          </a:p>
          <a:p>
            <a:endParaRPr lang="en-US" dirty="0"/>
          </a:p>
        </p:txBody>
      </p:sp>
      <p:sp>
        <p:nvSpPr>
          <p:cNvPr id="5" name="Text Placeholder 4"/>
          <p:cNvSpPr>
            <a:spLocks noGrp="1"/>
          </p:cNvSpPr>
          <p:nvPr>
            <p:ph type="body" sz="quarter" idx="3"/>
          </p:nvPr>
        </p:nvSpPr>
        <p:spPr>
          <a:xfrm>
            <a:off x="3506724" y="1673352"/>
            <a:ext cx="4754880" cy="822960"/>
          </a:xfrm>
        </p:spPr>
        <p:txBody>
          <a:bodyPr>
            <a:normAutofit/>
          </a:bodyPr>
          <a:lstStyle/>
          <a:p>
            <a:r>
              <a:rPr lang="en-US" sz="2800" b="1" dirty="0" smtClean="0"/>
              <a:t>Meaning</a:t>
            </a:r>
            <a:endParaRPr lang="en-US" sz="2800" b="1" dirty="0"/>
          </a:p>
        </p:txBody>
      </p:sp>
      <p:sp>
        <p:nvSpPr>
          <p:cNvPr id="6" name="Content Placeholder 5"/>
          <p:cNvSpPr>
            <a:spLocks noGrp="1"/>
          </p:cNvSpPr>
          <p:nvPr>
            <p:ph sz="quarter" idx="4"/>
          </p:nvPr>
        </p:nvSpPr>
        <p:spPr>
          <a:xfrm>
            <a:off x="3506724" y="2496312"/>
            <a:ext cx="3416590" cy="3341572"/>
          </a:xfrm>
        </p:spPr>
        <p:txBody>
          <a:bodyPr>
            <a:normAutofit lnSpcReduction="10000"/>
          </a:bodyPr>
          <a:lstStyle/>
          <a:p>
            <a:r>
              <a:rPr lang="en-US" dirty="0" smtClean="0"/>
              <a:t>Hope, religious steadfastness</a:t>
            </a:r>
          </a:p>
          <a:p>
            <a:r>
              <a:rPr lang="en-US" dirty="0" smtClean="0"/>
              <a:t>Readiness</a:t>
            </a:r>
          </a:p>
          <a:p>
            <a:r>
              <a:rPr lang="en-US" dirty="0" smtClean="0"/>
              <a:t>Medicine</a:t>
            </a:r>
          </a:p>
          <a:p>
            <a:r>
              <a:rPr lang="en-US" dirty="0" smtClean="0"/>
              <a:t>Mystery</a:t>
            </a:r>
          </a:p>
          <a:p>
            <a:r>
              <a:rPr lang="en-US" dirty="0" smtClean="0"/>
              <a:t>Direction</a:t>
            </a:r>
          </a:p>
          <a:p>
            <a:r>
              <a:rPr lang="en-US" dirty="0" smtClean="0"/>
              <a:t>Zealousness</a:t>
            </a:r>
          </a:p>
          <a:p>
            <a:pPr marL="0" indent="0">
              <a:buNone/>
            </a:pPr>
            <a:r>
              <a:rPr lang="en-US" dirty="0"/>
              <a:t> </a:t>
            </a:r>
            <a:r>
              <a:rPr lang="en-US" dirty="0" smtClean="0"/>
              <a:t>Supremacy</a:t>
            </a:r>
          </a:p>
          <a:p>
            <a:r>
              <a:rPr lang="en-US" dirty="0" smtClean="0"/>
              <a:t>Traveler</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164" y="3172968"/>
            <a:ext cx="5810250" cy="3362325"/>
          </a:xfrm>
          <a:prstGeom prst="rect">
            <a:avLst/>
          </a:prstGeom>
        </p:spPr>
      </p:pic>
    </p:spTree>
    <p:extLst>
      <p:ext uri="{BB962C8B-B14F-4D97-AF65-F5344CB8AC3E}">
        <p14:creationId xmlns:p14="http://schemas.microsoft.com/office/powerpoint/2010/main" val="344443752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reate your own coat of arms</a:t>
            </a:r>
            <a:endParaRPr lang="en-US" dirty="0"/>
          </a:p>
        </p:txBody>
      </p:sp>
      <p:sp>
        <p:nvSpPr>
          <p:cNvPr id="3" name="Text Placeholder 2"/>
          <p:cNvSpPr>
            <a:spLocks noGrp="1"/>
          </p:cNvSpPr>
          <p:nvPr>
            <p:ph type="body" idx="1"/>
          </p:nvPr>
        </p:nvSpPr>
        <p:spPr/>
        <p:txBody>
          <a:bodyPr/>
          <a:lstStyle/>
          <a:p>
            <a:r>
              <a:rPr lang="en-US" dirty="0" smtClean="0"/>
              <a:t>What to include?</a:t>
            </a:r>
            <a:endParaRPr lang="en-US" dirty="0"/>
          </a:p>
        </p:txBody>
      </p:sp>
      <p:sp>
        <p:nvSpPr>
          <p:cNvPr id="4" name="Content Placeholder 3"/>
          <p:cNvSpPr>
            <a:spLocks noGrp="1"/>
          </p:cNvSpPr>
          <p:nvPr>
            <p:ph sz="half" idx="2"/>
          </p:nvPr>
        </p:nvSpPr>
        <p:spPr/>
        <p:txBody>
          <a:bodyPr/>
          <a:lstStyle/>
          <a:p>
            <a:r>
              <a:rPr lang="en-US" dirty="0" smtClean="0"/>
              <a:t>Use colors, creatures, plants, and other symbols that resonate with your personality</a:t>
            </a:r>
            <a:endParaRPr lang="en-US" dirty="0"/>
          </a:p>
        </p:txBody>
      </p:sp>
      <p:sp>
        <p:nvSpPr>
          <p:cNvPr id="5" name="Text Placeholder 4"/>
          <p:cNvSpPr>
            <a:spLocks noGrp="1"/>
          </p:cNvSpPr>
          <p:nvPr>
            <p:ph type="body" sz="quarter" idx="3"/>
          </p:nvPr>
        </p:nvSpPr>
        <p:spPr/>
        <p:txBody>
          <a:bodyPr/>
          <a:lstStyle/>
          <a:p>
            <a:r>
              <a:rPr lang="en-US" dirty="0" smtClean="0"/>
              <a:t>What should I do afterward?</a:t>
            </a:r>
            <a:endParaRPr lang="en-US" dirty="0"/>
          </a:p>
        </p:txBody>
      </p:sp>
      <p:sp>
        <p:nvSpPr>
          <p:cNvPr id="6" name="Content Placeholder 5"/>
          <p:cNvSpPr>
            <a:spLocks noGrp="1"/>
          </p:cNvSpPr>
          <p:nvPr>
            <p:ph sz="quarter" idx="4"/>
          </p:nvPr>
        </p:nvSpPr>
        <p:spPr/>
        <p:txBody>
          <a:bodyPr/>
          <a:lstStyle/>
          <a:p>
            <a:r>
              <a:rPr lang="en-US" dirty="0" smtClean="0"/>
              <a:t>On the back of your coat of arms (or on a spare paper), explain how the creation symbolizes YOU</a:t>
            </a:r>
          </a:p>
          <a:p>
            <a:endParaRPr lang="en-US" dirty="0"/>
          </a:p>
          <a:p>
            <a:r>
              <a:rPr lang="en-US" dirty="0" smtClean="0"/>
              <a:t>We will display in the room</a:t>
            </a:r>
            <a:endParaRPr lang="en-US" dirty="0"/>
          </a:p>
        </p:txBody>
      </p:sp>
    </p:spTree>
    <p:extLst>
      <p:ext uri="{BB962C8B-B14F-4D97-AF65-F5344CB8AC3E}">
        <p14:creationId xmlns:p14="http://schemas.microsoft.com/office/powerpoint/2010/main" val="3255345901"/>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
            </a:r>
            <a:r>
              <a:rPr lang="en-US" b="1" u="sng" dirty="0" smtClean="0"/>
              <a:t>Conflict Guided Notes”</a:t>
            </a:r>
            <a:endParaRPr lang="en-US" b="1" u="sng" dirty="0"/>
          </a:p>
        </p:txBody>
      </p:sp>
      <p:sp>
        <p:nvSpPr>
          <p:cNvPr id="3" name="Content Placeholder 2"/>
          <p:cNvSpPr>
            <a:spLocks noGrp="1"/>
          </p:cNvSpPr>
          <p:nvPr>
            <p:ph idx="1"/>
          </p:nvPr>
        </p:nvSpPr>
        <p:spPr/>
        <p:txBody>
          <a:bodyPr>
            <a:normAutofit fontScale="92500" lnSpcReduction="10000"/>
          </a:bodyPr>
          <a:lstStyle/>
          <a:p>
            <a:r>
              <a:rPr lang="en-US" sz="4400" dirty="0" smtClean="0"/>
              <a:t>Put this title on page 14</a:t>
            </a:r>
          </a:p>
          <a:p>
            <a:pPr marL="0" indent="0">
              <a:buNone/>
            </a:pPr>
            <a:endParaRPr lang="en-US" sz="4400" dirty="0" smtClean="0"/>
          </a:p>
          <a:p>
            <a:r>
              <a:rPr lang="en-US" sz="4400" dirty="0" smtClean="0"/>
              <a:t>We are about to take some guided notes</a:t>
            </a:r>
          </a:p>
          <a:p>
            <a:r>
              <a:rPr lang="en-US" sz="4400" dirty="0" smtClean="0"/>
              <a:t>You only need to write down what is </a:t>
            </a:r>
            <a:r>
              <a:rPr lang="en-US" sz="4400" b="1" u="sng" dirty="0" smtClean="0"/>
              <a:t>bold and underlined</a:t>
            </a:r>
            <a:endParaRPr lang="en-US" sz="4400" b="1" u="sng" dirty="0"/>
          </a:p>
        </p:txBody>
      </p:sp>
    </p:spTree>
    <p:extLst>
      <p:ext uri="{BB962C8B-B14F-4D97-AF65-F5344CB8AC3E}">
        <p14:creationId xmlns:p14="http://schemas.microsoft.com/office/powerpoint/2010/main" val="484566805"/>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1" u="sng" dirty="0" smtClean="0"/>
              <a:t>. What is Conflict?</a:t>
            </a:r>
            <a:endParaRPr lang="en-US" b="1" u="sng" dirty="0"/>
          </a:p>
        </p:txBody>
      </p:sp>
      <p:sp>
        <p:nvSpPr>
          <p:cNvPr id="3" name="Content Placeholder 2"/>
          <p:cNvSpPr>
            <a:spLocks noGrp="1"/>
          </p:cNvSpPr>
          <p:nvPr>
            <p:ph idx="1"/>
          </p:nvPr>
        </p:nvSpPr>
        <p:spPr/>
        <p:txBody>
          <a:bodyPr>
            <a:normAutofit fontScale="77500" lnSpcReduction="20000"/>
          </a:bodyPr>
          <a:lstStyle/>
          <a:p>
            <a:pPr lvl="0"/>
            <a:r>
              <a:rPr lang="en-US" sz="3600" b="1" u="sng" dirty="0" smtClean="0"/>
              <a:t>The </a:t>
            </a:r>
            <a:r>
              <a:rPr lang="en-US" sz="3600" b="1" u="sng" dirty="0"/>
              <a:t>dramatic struggle between two forces in a story</a:t>
            </a:r>
          </a:p>
          <a:p>
            <a:pPr marL="0" indent="0">
              <a:buNone/>
            </a:pPr>
            <a:r>
              <a:rPr lang="en-US" sz="3600" dirty="0"/>
              <a:t> </a:t>
            </a:r>
          </a:p>
          <a:p>
            <a:pPr lvl="0"/>
            <a:r>
              <a:rPr lang="en-US" sz="3600" b="1" u="sng" dirty="0"/>
              <a:t>Without conflict, there is no plot</a:t>
            </a:r>
          </a:p>
          <a:p>
            <a:pPr marL="0" indent="0">
              <a:buNone/>
            </a:pPr>
            <a:r>
              <a:rPr lang="en-US" sz="3600" dirty="0"/>
              <a:t> </a:t>
            </a:r>
          </a:p>
          <a:p>
            <a:pPr lvl="0"/>
            <a:r>
              <a:rPr lang="en-US" sz="3600" b="1" u="sng" dirty="0"/>
              <a:t>Conflict is the heart of a story</a:t>
            </a:r>
            <a:r>
              <a:rPr lang="en-US" sz="3600" dirty="0"/>
              <a:t>, the central organ keeping the story alive, the glue holding the details together, the thing that makes you care about a book</a:t>
            </a:r>
          </a:p>
          <a:p>
            <a:endParaRPr lang="en-US" dirty="0"/>
          </a:p>
        </p:txBody>
      </p:sp>
    </p:spTree>
    <p:extLst>
      <p:ext uri="{BB962C8B-B14F-4D97-AF65-F5344CB8AC3E}">
        <p14:creationId xmlns:p14="http://schemas.microsoft.com/office/powerpoint/2010/main" val="416629751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dirty="0" smtClean="0"/>
              <a:t>2. </a:t>
            </a:r>
            <a:r>
              <a:rPr lang="en-US" b="1" dirty="0" smtClean="0"/>
              <a:t>What </a:t>
            </a:r>
            <a:r>
              <a:rPr lang="en-US" b="1" dirty="0"/>
              <a:t>are the types of conflict?</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lvl="0"/>
            <a:r>
              <a:rPr lang="en-US" sz="2800" b="1" u="sng" dirty="0"/>
              <a:t>External Conflict (interpersonal) – happens outside the character</a:t>
            </a:r>
          </a:p>
          <a:p>
            <a:pPr marL="0" indent="0">
              <a:buNone/>
            </a:pPr>
            <a:r>
              <a:rPr lang="en-US" b="1" dirty="0"/>
              <a:t> </a:t>
            </a:r>
            <a:endParaRPr lang="en-US" sz="1600" dirty="0"/>
          </a:p>
          <a:p>
            <a:pPr lvl="1"/>
            <a:r>
              <a:rPr lang="en-US" sz="2400" b="1" u="sng" dirty="0"/>
              <a:t>Human vs. Human</a:t>
            </a:r>
            <a:r>
              <a:rPr lang="en-US" sz="2400" u="sng" dirty="0"/>
              <a:t> </a:t>
            </a:r>
            <a:r>
              <a:rPr lang="en-US" sz="2400" dirty="0"/>
              <a:t>– </a:t>
            </a:r>
            <a:r>
              <a:rPr lang="en-US" sz="2400" b="1" u="sng" dirty="0"/>
              <a:t>one</a:t>
            </a:r>
            <a:r>
              <a:rPr lang="en-US" sz="2400" dirty="0"/>
              <a:t> character </a:t>
            </a:r>
            <a:r>
              <a:rPr lang="en-US" sz="2400" b="1" u="sng" dirty="0"/>
              <a:t>against</a:t>
            </a:r>
            <a:r>
              <a:rPr lang="en-US" sz="2400" dirty="0"/>
              <a:t> </a:t>
            </a:r>
            <a:r>
              <a:rPr lang="en-US" sz="2400" b="1" u="sng" dirty="0"/>
              <a:t>another</a:t>
            </a:r>
            <a:endParaRPr lang="en-US" sz="2400" dirty="0"/>
          </a:p>
          <a:p>
            <a:pPr lvl="2"/>
            <a:r>
              <a:rPr lang="en-US" sz="2400" dirty="0"/>
              <a:t>Ex.: Tom in a sword fight with Bill; Mary writes mean notes to Sue </a:t>
            </a:r>
          </a:p>
          <a:p>
            <a:pPr marL="0" indent="0">
              <a:buNone/>
            </a:pPr>
            <a:r>
              <a:rPr lang="en-US" sz="2400" b="1" dirty="0"/>
              <a:t> </a:t>
            </a:r>
            <a:endParaRPr lang="en-US" sz="2400" dirty="0"/>
          </a:p>
          <a:p>
            <a:pPr lvl="1"/>
            <a:r>
              <a:rPr lang="en-US" sz="2400" b="1" u="sng" dirty="0"/>
              <a:t>Human vs. Nature</a:t>
            </a:r>
            <a:r>
              <a:rPr lang="en-US" sz="2400" dirty="0"/>
              <a:t> – the </a:t>
            </a:r>
            <a:r>
              <a:rPr lang="en-US" sz="2400" b="1" u="sng" dirty="0"/>
              <a:t>weather</a:t>
            </a:r>
            <a:r>
              <a:rPr lang="en-US" sz="2400" dirty="0"/>
              <a:t>, </a:t>
            </a:r>
            <a:r>
              <a:rPr lang="en-US" sz="2400" b="1" u="sng" dirty="0"/>
              <a:t>illness</a:t>
            </a:r>
            <a:r>
              <a:rPr lang="en-US" sz="2400" dirty="0"/>
              <a:t>, the </a:t>
            </a:r>
            <a:r>
              <a:rPr lang="en-US" sz="2400" b="1" u="sng" dirty="0"/>
              <a:t>outside world</a:t>
            </a:r>
            <a:endParaRPr lang="en-US" sz="2400" dirty="0"/>
          </a:p>
          <a:p>
            <a:pPr lvl="2"/>
            <a:r>
              <a:rPr lang="en-US" sz="2400" dirty="0"/>
              <a:t>Ex.: Tom gets stuck in the rain; Bills gets bitten by a rattlesnake; Mary trips on a stick; Sue is cornered by a bear</a:t>
            </a:r>
          </a:p>
          <a:p>
            <a:pPr marL="0" indent="0">
              <a:buNone/>
            </a:pPr>
            <a:r>
              <a:rPr lang="en-US" b="1" dirty="0"/>
              <a:t> </a:t>
            </a:r>
            <a:endParaRPr lang="en-US" sz="1600" dirty="0"/>
          </a:p>
          <a:p>
            <a:endParaRPr lang="en-US" dirty="0"/>
          </a:p>
        </p:txBody>
      </p:sp>
    </p:spTree>
    <p:extLst>
      <p:ext uri="{BB962C8B-B14F-4D97-AF65-F5344CB8AC3E}">
        <p14:creationId xmlns:p14="http://schemas.microsoft.com/office/powerpoint/2010/main" val="184253508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dirty="0" smtClean="0"/>
              <a:t>2. </a:t>
            </a:r>
            <a:r>
              <a:rPr lang="en-US" b="1" dirty="0" smtClean="0"/>
              <a:t>What </a:t>
            </a:r>
            <a:r>
              <a:rPr lang="en-US" b="1" dirty="0"/>
              <a:t>are the types of conflict?</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b="1" u="sng" dirty="0"/>
              <a:t>External Conflict (interpersonal) – happens outside the character</a:t>
            </a:r>
            <a:endParaRPr lang="en-US" sz="1600" b="1" u="sng" dirty="0"/>
          </a:p>
          <a:p>
            <a:r>
              <a:rPr lang="en-US" b="1" dirty="0"/>
              <a:t> </a:t>
            </a:r>
            <a:endParaRPr lang="en-US" sz="1600" dirty="0"/>
          </a:p>
          <a:p>
            <a:pPr lvl="1"/>
            <a:r>
              <a:rPr lang="en-US" b="1" u="sng" dirty="0"/>
              <a:t>Human vs. Society </a:t>
            </a:r>
            <a:r>
              <a:rPr lang="en-US" dirty="0"/>
              <a:t>– </a:t>
            </a:r>
            <a:r>
              <a:rPr lang="en-US" b="1" u="sng" dirty="0"/>
              <a:t>one character against a group</a:t>
            </a:r>
            <a:r>
              <a:rPr lang="en-US" dirty="0"/>
              <a:t> of characters or against social </a:t>
            </a:r>
            <a:r>
              <a:rPr lang="en-US" b="1" u="sng" dirty="0"/>
              <a:t>norms</a:t>
            </a:r>
            <a:r>
              <a:rPr lang="en-US" dirty="0"/>
              <a:t> or an </a:t>
            </a:r>
            <a:r>
              <a:rPr lang="en-US" b="1" u="sng" dirty="0"/>
              <a:t>organization</a:t>
            </a:r>
            <a:r>
              <a:rPr lang="en-US" dirty="0"/>
              <a:t> like the </a:t>
            </a:r>
            <a:r>
              <a:rPr lang="en-US" b="1" u="sng" dirty="0"/>
              <a:t>government</a:t>
            </a:r>
            <a:endParaRPr lang="en-US" sz="1400" dirty="0"/>
          </a:p>
          <a:p>
            <a:pPr lvl="2"/>
            <a:r>
              <a:rPr lang="en-US" dirty="0"/>
              <a:t>Ex.: Tom gets made fun of by Bill, Mary, and Sue; Bill isn’t allowed to eat at a restaurant because he’s not wearing a shirt; Mary rallies against animal testing; Sue wears pants instead of a dress and is banned from attending the theater(it’s the 1850s).</a:t>
            </a:r>
            <a:endParaRPr lang="en-US" sz="1200" dirty="0"/>
          </a:p>
          <a:p>
            <a:r>
              <a:rPr lang="en-US" b="1" dirty="0"/>
              <a:t> </a:t>
            </a:r>
            <a:endParaRPr lang="en-US" sz="1600" dirty="0"/>
          </a:p>
          <a:p>
            <a:pPr lvl="1"/>
            <a:r>
              <a:rPr lang="en-US" b="1" u="sng" dirty="0"/>
              <a:t>Human vs. Technology </a:t>
            </a:r>
            <a:r>
              <a:rPr lang="en-US" dirty="0"/>
              <a:t>– often in </a:t>
            </a:r>
            <a:r>
              <a:rPr lang="en-US" b="1" u="sng" dirty="0"/>
              <a:t>sci-fi</a:t>
            </a:r>
            <a:r>
              <a:rPr lang="en-US" dirty="0"/>
              <a:t> where a </a:t>
            </a:r>
            <a:r>
              <a:rPr lang="en-US" b="1" u="sng" dirty="0"/>
              <a:t>character battles a machine</a:t>
            </a:r>
            <a:r>
              <a:rPr lang="en-US" dirty="0"/>
              <a:t>; in present-day, a character might have trouble with a computer; in the past, a character might struggle with new technologies of the day (which might be </a:t>
            </a:r>
            <a:r>
              <a:rPr lang="en-US" b="1" u="sng" dirty="0"/>
              <a:t>antiquated</a:t>
            </a:r>
            <a:r>
              <a:rPr lang="en-US" dirty="0"/>
              <a:t> technologies according to modern times) </a:t>
            </a:r>
            <a:endParaRPr lang="en-US" sz="1400" dirty="0"/>
          </a:p>
          <a:p>
            <a:pPr lvl="2"/>
            <a:r>
              <a:rPr lang="en-US" dirty="0"/>
              <a:t>Ex.: Tom is chased by a robot; Bill is trying to send an important email to Mary, but the internet connection is slow; Mary and Sue can’t go to town in their covered wagon (or BMW) because the wheel fell off (or went flat).</a:t>
            </a:r>
            <a:endParaRPr lang="en-US" sz="1200" dirty="0"/>
          </a:p>
          <a:p>
            <a:endParaRPr lang="en-US" dirty="0"/>
          </a:p>
        </p:txBody>
      </p:sp>
    </p:spTree>
    <p:extLst>
      <p:ext uri="{BB962C8B-B14F-4D97-AF65-F5344CB8AC3E}">
        <p14:creationId xmlns:p14="http://schemas.microsoft.com/office/powerpoint/2010/main" val="2593382135"/>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dirty="0" smtClean="0"/>
              <a:t>2. </a:t>
            </a:r>
            <a:r>
              <a:rPr lang="en-US" b="1" dirty="0" smtClean="0"/>
              <a:t>What </a:t>
            </a:r>
            <a:r>
              <a:rPr lang="en-US" b="1" dirty="0"/>
              <a:t>are the types of conflict?</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b="1" u="sng" dirty="0"/>
              <a:t>External</a:t>
            </a:r>
            <a:r>
              <a:rPr lang="en-US" b="1" dirty="0"/>
              <a:t> Conflict </a:t>
            </a:r>
            <a:r>
              <a:rPr lang="en-US" dirty="0"/>
              <a:t>(interpersonal) – happens </a:t>
            </a:r>
            <a:r>
              <a:rPr lang="en-US" b="1" u="sng" dirty="0"/>
              <a:t>outside</a:t>
            </a:r>
            <a:r>
              <a:rPr lang="en-US" dirty="0"/>
              <a:t> the character</a:t>
            </a:r>
            <a:endParaRPr lang="en-US" sz="1600" dirty="0"/>
          </a:p>
          <a:p>
            <a:r>
              <a:rPr lang="en-US" b="1" dirty="0"/>
              <a:t> </a:t>
            </a:r>
            <a:endParaRPr lang="en-US" sz="3600" dirty="0"/>
          </a:p>
          <a:p>
            <a:pPr lvl="1"/>
            <a:r>
              <a:rPr lang="en-US" sz="3600" b="1" u="sng" dirty="0"/>
              <a:t>Human vs. the Supernatural</a:t>
            </a:r>
            <a:r>
              <a:rPr lang="en-US" sz="3600" u="sng" dirty="0"/>
              <a:t> </a:t>
            </a:r>
            <a:r>
              <a:rPr lang="en-US" sz="3600" dirty="0"/>
              <a:t>– </a:t>
            </a:r>
            <a:r>
              <a:rPr lang="en-US" sz="3600" b="1" u="sng" dirty="0"/>
              <a:t>a character battles with a ghost or a deity</a:t>
            </a:r>
          </a:p>
          <a:p>
            <a:pPr lvl="2"/>
            <a:r>
              <a:rPr lang="en-US" sz="3600" dirty="0"/>
              <a:t>Tom and Bill are trapped in a haunted house and are scared by dead people; Mary and Sue are paralyzed by the goddess of water because they spilled the bucket pulling it out of the well (spilling the bucket could be considered human vs. technology (humans made wells to conquer water) and/or human vs. nature (water comes from the outside world); the being paralyzed by a goddess is the human vs. supernatural part))</a:t>
            </a:r>
          </a:p>
          <a:p>
            <a:endParaRPr lang="en-US" dirty="0"/>
          </a:p>
        </p:txBody>
      </p:sp>
    </p:spTree>
    <p:extLst>
      <p:ext uri="{BB962C8B-B14F-4D97-AF65-F5344CB8AC3E}">
        <p14:creationId xmlns:p14="http://schemas.microsoft.com/office/powerpoint/2010/main" val="2997736201"/>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386" y="1220724"/>
            <a:ext cx="7543800" cy="4407734"/>
          </a:xfrm>
        </p:spPr>
        <p:txBody>
          <a:bodyPr>
            <a:normAutofit fontScale="90000"/>
          </a:bodyPr>
          <a:lstStyle/>
          <a:p>
            <a:pPr algn="l"/>
            <a:r>
              <a:rPr lang="en-US" u="sng" dirty="0"/>
              <a:t>Classroom </a:t>
            </a:r>
            <a:r>
              <a:rPr lang="en-US" u="sng" dirty="0" smtClean="0"/>
              <a:t>Leaders 5th</a:t>
            </a:r>
            <a:r>
              <a:rPr lang="en-US" dirty="0"/>
              <a:t/>
            </a:r>
            <a:br>
              <a:rPr lang="en-US" dirty="0"/>
            </a:br>
            <a:r>
              <a:rPr lang="en-US" b="1" dirty="0"/>
              <a:t>*</a:t>
            </a:r>
            <a:r>
              <a:rPr lang="en-US" sz="3100" b="1" dirty="0"/>
              <a:t>DJs: </a:t>
            </a:r>
            <a:r>
              <a:rPr lang="en-US" sz="3100" dirty="0"/>
              <a:t>Braylin</a:t>
            </a:r>
            <a:r>
              <a:rPr lang="en-US" sz="3100" b="1" dirty="0"/>
              <a:t>, </a:t>
            </a:r>
            <a:r>
              <a:rPr lang="en-US" sz="3100" dirty="0"/>
              <a:t>Drew, Charlotte, Preston, Vivienne, Rachel, </a:t>
            </a:r>
            <a:r>
              <a:rPr lang="en-US" sz="3100" dirty="0" smtClean="0"/>
              <a:t>Stella</a:t>
            </a:r>
            <a:r>
              <a:rPr lang="en-US" sz="3100" dirty="0"/>
              <a:t>,, Silas, Isaiah, Charley, </a:t>
            </a:r>
            <a:r>
              <a:rPr lang="en-US" sz="3100" dirty="0" smtClean="0"/>
              <a:t>Kelsey</a:t>
            </a:r>
            <a:r>
              <a:rPr lang="en-US" sz="3100" dirty="0"/>
              <a:t/>
            </a:r>
            <a:br>
              <a:rPr lang="en-US" sz="3100" dirty="0"/>
            </a:br>
            <a:r>
              <a:rPr lang="en-US" sz="3100" dirty="0"/>
              <a:t/>
            </a:r>
            <a:br>
              <a:rPr lang="en-US" sz="3100" dirty="0"/>
            </a:br>
            <a:r>
              <a:rPr lang="en-US" sz="3100" b="1" dirty="0"/>
              <a:t>*Electricians: </a:t>
            </a:r>
            <a:r>
              <a:rPr lang="en-US" sz="3100" dirty="0"/>
              <a:t>Aida, Satchel</a:t>
            </a:r>
            <a:br>
              <a:rPr lang="en-US" sz="3100" dirty="0"/>
            </a:br>
            <a:r>
              <a:rPr lang="en-US" sz="3100" dirty="0"/>
              <a:t>*Teachers Assistants: Amanda, Vivienne, Avery, 					Charley, Hudson</a:t>
            </a:r>
            <a:br>
              <a:rPr lang="en-US" sz="3100" dirty="0"/>
            </a:br>
            <a:r>
              <a:rPr lang="en-US" sz="3100" b="1" dirty="0" err="1"/>
              <a:t>Liveschool</a:t>
            </a:r>
            <a:r>
              <a:rPr lang="en-US" sz="3100" b="1" dirty="0"/>
              <a:t> Point-taker: </a:t>
            </a:r>
            <a:r>
              <a:rPr lang="en-US" sz="3100" dirty="0"/>
              <a:t>Madeline, Seamus, Kate, Isaiah, Josh, </a:t>
            </a:r>
            <a:r>
              <a:rPr lang="en-US" sz="3100" dirty="0" smtClean="0"/>
              <a:t>Charley, Kelsey, Jack</a:t>
            </a:r>
            <a:r>
              <a:rPr lang="en-US" sz="3100" dirty="0"/>
              <a:t/>
            </a:r>
            <a:br>
              <a:rPr lang="en-US" sz="3100" dirty="0"/>
            </a:br>
            <a:r>
              <a:rPr lang="en-US" sz="3100" b="1" dirty="0"/>
              <a:t>Botanist: </a:t>
            </a:r>
            <a:r>
              <a:rPr lang="en-US" sz="3100" dirty="0"/>
              <a:t>Sophie, </a:t>
            </a:r>
            <a:br>
              <a:rPr lang="en-US" sz="3100" dirty="0"/>
            </a:br>
            <a:r>
              <a:rPr lang="en-US" sz="3100" dirty="0"/>
              <a:t>Team Point-Taker: Lyla</a:t>
            </a:r>
            <a:br>
              <a:rPr lang="en-US" sz="3100" dirty="0"/>
            </a:br>
            <a:r>
              <a:rPr lang="en-US" sz="3100" dirty="0"/>
              <a:t>Pencil </a:t>
            </a:r>
            <a:r>
              <a:rPr lang="en-US" sz="3100" dirty="0" smtClean="0"/>
              <a:t>Person: Amanda</a:t>
            </a:r>
            <a:r>
              <a:rPr lang="en-US" sz="3100" dirty="0"/>
              <a:t/>
            </a:r>
            <a:br>
              <a:rPr lang="en-US" sz="3100" dirty="0"/>
            </a:br>
            <a:endParaRPr lang="en-US" sz="3100" dirty="0"/>
          </a:p>
        </p:txBody>
      </p:sp>
    </p:spTree>
    <p:extLst>
      <p:ext uri="{BB962C8B-B14F-4D97-AF65-F5344CB8AC3E}">
        <p14:creationId xmlns:p14="http://schemas.microsoft.com/office/powerpoint/2010/main" val="397714529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dirty="0" smtClean="0"/>
              <a:t>2. </a:t>
            </a:r>
            <a:r>
              <a:rPr lang="en-US" b="1" dirty="0" smtClean="0"/>
              <a:t>What </a:t>
            </a:r>
            <a:r>
              <a:rPr lang="en-US" b="1" dirty="0"/>
              <a:t>are the types of conflict?</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b="1" u="sng" dirty="0"/>
              <a:t>External</a:t>
            </a:r>
            <a:r>
              <a:rPr lang="en-US" b="1" dirty="0"/>
              <a:t> Conflict </a:t>
            </a:r>
            <a:r>
              <a:rPr lang="en-US" dirty="0"/>
              <a:t>(interpersonal) – happens </a:t>
            </a:r>
            <a:r>
              <a:rPr lang="en-US" b="1" u="sng" dirty="0"/>
              <a:t>outside</a:t>
            </a:r>
            <a:r>
              <a:rPr lang="en-US" dirty="0"/>
              <a:t> the character</a:t>
            </a:r>
            <a:endParaRPr lang="en-US" sz="1600" dirty="0"/>
          </a:p>
          <a:p>
            <a:r>
              <a:rPr lang="en-US" b="1" dirty="0"/>
              <a:t> </a:t>
            </a:r>
            <a:endParaRPr lang="en-US" sz="3600" dirty="0"/>
          </a:p>
          <a:p>
            <a:pPr lvl="1"/>
            <a:r>
              <a:rPr lang="en-US" sz="3600" b="1" dirty="0"/>
              <a:t>Human vs. the </a:t>
            </a:r>
            <a:r>
              <a:rPr lang="en-US" sz="3600" b="1" u="sng" dirty="0"/>
              <a:t>Supernatural</a:t>
            </a:r>
            <a:r>
              <a:rPr lang="en-US" sz="3600" dirty="0"/>
              <a:t> – a character battles with a </a:t>
            </a:r>
            <a:r>
              <a:rPr lang="en-US" sz="3600" b="1" u="sng" dirty="0"/>
              <a:t>ghost</a:t>
            </a:r>
            <a:r>
              <a:rPr lang="en-US" sz="3600" dirty="0"/>
              <a:t> or a </a:t>
            </a:r>
            <a:r>
              <a:rPr lang="en-US" sz="3600" b="1" u="sng" dirty="0"/>
              <a:t>deity</a:t>
            </a:r>
            <a:endParaRPr lang="en-US" sz="3600" dirty="0"/>
          </a:p>
          <a:p>
            <a:pPr lvl="2"/>
            <a:r>
              <a:rPr lang="en-US" sz="3600" dirty="0"/>
              <a:t>Tom and Bill are trapped in a haunted house and are scared by dead people; Mary and Sue are paralyzed by the goddess of water because they spilled the bucket pulling it out of the well (spilling the bucket could be considered human vs. technology (humans made wells to conquer water) and/or human vs. nature (water comes from the outside world); the being paralyzed by a goddess is the human vs. supernatural part))</a:t>
            </a:r>
          </a:p>
          <a:p>
            <a:endParaRPr lang="en-US" dirty="0"/>
          </a:p>
        </p:txBody>
      </p:sp>
    </p:spTree>
    <p:extLst>
      <p:ext uri="{BB962C8B-B14F-4D97-AF65-F5344CB8AC3E}">
        <p14:creationId xmlns:p14="http://schemas.microsoft.com/office/powerpoint/2010/main" val="2283451895"/>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What are different types of conflict?</a:t>
            </a:r>
            <a:endParaRPr lang="en-US" dirty="0"/>
          </a:p>
        </p:txBody>
      </p:sp>
      <p:sp>
        <p:nvSpPr>
          <p:cNvPr id="3" name="Content Placeholder 2"/>
          <p:cNvSpPr>
            <a:spLocks noGrp="1"/>
          </p:cNvSpPr>
          <p:nvPr>
            <p:ph idx="1"/>
          </p:nvPr>
        </p:nvSpPr>
        <p:spPr/>
        <p:txBody>
          <a:bodyPr/>
          <a:lstStyle/>
          <a:p>
            <a:pPr lvl="0"/>
            <a:r>
              <a:rPr lang="en-US" sz="2800" b="1" u="sng" dirty="0"/>
              <a:t>Internal Conflict </a:t>
            </a:r>
            <a:r>
              <a:rPr lang="en-US" sz="2800" dirty="0"/>
              <a:t>(intrapersonal) – happens </a:t>
            </a:r>
            <a:r>
              <a:rPr lang="en-US" sz="2800" b="1" u="sng" dirty="0"/>
              <a:t>inside</a:t>
            </a:r>
            <a:r>
              <a:rPr lang="en-US" sz="2800" dirty="0"/>
              <a:t> the </a:t>
            </a:r>
            <a:r>
              <a:rPr lang="en-US" sz="2800" dirty="0" smtClean="0"/>
              <a:t>character</a:t>
            </a:r>
          </a:p>
          <a:p>
            <a:pPr marL="0" lvl="0" indent="0">
              <a:buNone/>
            </a:pPr>
            <a:endParaRPr lang="en-US" sz="2800" dirty="0"/>
          </a:p>
          <a:p>
            <a:pPr lvl="1"/>
            <a:r>
              <a:rPr lang="en-US" sz="2800" b="1" u="sng" dirty="0"/>
              <a:t>Human vs. Self </a:t>
            </a:r>
            <a:r>
              <a:rPr lang="en-US" sz="2800" dirty="0"/>
              <a:t>– </a:t>
            </a:r>
            <a:r>
              <a:rPr lang="en-US" sz="2800" b="1" u="sng" dirty="0"/>
              <a:t>a character battles his or her emotions,</a:t>
            </a:r>
            <a:r>
              <a:rPr lang="en-US" sz="2800" dirty="0"/>
              <a:t> </a:t>
            </a:r>
            <a:r>
              <a:rPr lang="en-US" sz="2800" b="1" u="sng" dirty="0"/>
              <a:t>mind</a:t>
            </a:r>
            <a:r>
              <a:rPr lang="en-US" sz="2800" dirty="0"/>
              <a:t>, or </a:t>
            </a:r>
            <a:r>
              <a:rPr lang="en-US" sz="2800" b="1" u="sng" dirty="0"/>
              <a:t>will</a:t>
            </a:r>
            <a:endParaRPr lang="en-US" sz="2800" dirty="0"/>
          </a:p>
          <a:p>
            <a:pPr lvl="2"/>
            <a:r>
              <a:rPr lang="en-US" sz="2800" dirty="0"/>
              <a:t>Tom is depressed; Bill is confused; Mary wants to steal lipstick but knows it’s not right; Sue doesn’t know what decision to make</a:t>
            </a:r>
          </a:p>
          <a:p>
            <a:endParaRPr lang="en-US" dirty="0"/>
          </a:p>
        </p:txBody>
      </p:sp>
    </p:spTree>
    <p:extLst>
      <p:ext uri="{BB962C8B-B14F-4D97-AF65-F5344CB8AC3E}">
        <p14:creationId xmlns:p14="http://schemas.microsoft.com/office/powerpoint/2010/main" val="4100590056"/>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Sometimes we get all the conflicts</a:t>
            </a:r>
            <a:endParaRPr lang="en-US" dirty="0"/>
          </a:p>
        </p:txBody>
      </p:sp>
      <p:sp>
        <p:nvSpPr>
          <p:cNvPr id="3" name="Content Placeholder 2"/>
          <p:cNvSpPr>
            <a:spLocks noGrp="1"/>
          </p:cNvSpPr>
          <p:nvPr>
            <p:ph idx="1"/>
          </p:nvPr>
        </p:nvSpPr>
        <p:spPr/>
        <p:txBody>
          <a:bodyPr>
            <a:normAutofit lnSpcReduction="10000"/>
          </a:bodyPr>
          <a:lstStyle/>
          <a:p>
            <a:r>
              <a:rPr lang="en-US" sz="2400" b="1" u="sng" dirty="0" smtClean="0"/>
              <a:t>In </a:t>
            </a:r>
            <a:r>
              <a:rPr lang="en-US" sz="2400" b="1" u="sng" dirty="0"/>
              <a:t>good literature, there is often </a:t>
            </a:r>
            <a:r>
              <a:rPr lang="en-US" sz="2400" b="1" u="sng" dirty="0" smtClean="0"/>
              <a:t>a combination </a:t>
            </a:r>
            <a:r>
              <a:rPr lang="en-US" sz="2400" b="1" u="sng" dirty="0"/>
              <a:t>of conflicts.  </a:t>
            </a:r>
          </a:p>
          <a:p>
            <a:pPr lvl="0"/>
            <a:r>
              <a:rPr lang="en-US" sz="2400" dirty="0"/>
              <a:t>A fight with a friend (external: human vs. human) causes regret (internal: human vs. self).  </a:t>
            </a:r>
          </a:p>
          <a:p>
            <a:pPr lvl="0"/>
            <a:r>
              <a:rPr lang="en-US" sz="2400" dirty="0"/>
              <a:t>A kid gets bullied at school (external: human vs. society) and is afraid to walk in the hallways (internal: human vs. self).  </a:t>
            </a:r>
          </a:p>
          <a:p>
            <a:pPr lvl="0"/>
            <a:r>
              <a:rPr lang="en-US" sz="2400" dirty="0"/>
              <a:t>Also note that sickness, though often felt inside the body, is considered external conflict because it qualifies as human vs. nature.  Sickness (external: human vs. nature), though, may cause sadness (internal: human vs. self), so there still may be overlap.  </a:t>
            </a:r>
          </a:p>
          <a:p>
            <a:endParaRPr lang="en-US" dirty="0"/>
          </a:p>
        </p:txBody>
      </p:sp>
    </p:spTree>
    <p:extLst>
      <p:ext uri="{BB962C8B-B14F-4D97-AF65-F5344CB8AC3E}">
        <p14:creationId xmlns:p14="http://schemas.microsoft.com/office/powerpoint/2010/main" val="27862148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4 Corners with Conflict</a:t>
            </a:r>
            <a:endParaRPr lang="en-US" b="1" u="sng" dirty="0"/>
          </a:p>
        </p:txBody>
      </p:sp>
      <p:sp>
        <p:nvSpPr>
          <p:cNvPr id="3" name="Content Placeholder 2"/>
          <p:cNvSpPr>
            <a:spLocks noGrp="1"/>
          </p:cNvSpPr>
          <p:nvPr>
            <p:ph idx="1"/>
          </p:nvPr>
        </p:nvSpPr>
        <p:spPr/>
        <p:txBody>
          <a:bodyPr>
            <a:normAutofit fontScale="92500" lnSpcReduction="10000"/>
          </a:bodyPr>
          <a:lstStyle/>
          <a:p>
            <a:r>
              <a:rPr lang="en-US" sz="4400" dirty="0" smtClean="0"/>
              <a:t>You have a problem</a:t>
            </a:r>
          </a:p>
          <a:p>
            <a:r>
              <a:rPr lang="en-US" sz="4400" dirty="0" smtClean="0"/>
              <a:t>Use your notes to figure out what type of conflict your problem fits into!</a:t>
            </a:r>
          </a:p>
          <a:p>
            <a:r>
              <a:rPr lang="en-US" sz="4400" dirty="0" smtClean="0"/>
              <a:t>Keep in mind, it is debatable, so make sure you are ready to argue your point</a:t>
            </a:r>
          </a:p>
        </p:txBody>
      </p:sp>
    </p:spTree>
    <p:extLst>
      <p:ext uri="{BB962C8B-B14F-4D97-AF65-F5344CB8AC3E}">
        <p14:creationId xmlns:p14="http://schemas.microsoft.com/office/powerpoint/2010/main" val="692354271"/>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for the discussion</a:t>
            </a:r>
            <a:endParaRPr lang="en-US" dirty="0"/>
          </a:p>
        </p:txBody>
      </p:sp>
      <p:sp>
        <p:nvSpPr>
          <p:cNvPr id="3" name="Content Placeholder 2"/>
          <p:cNvSpPr>
            <a:spLocks noGrp="1"/>
          </p:cNvSpPr>
          <p:nvPr>
            <p:ph idx="1"/>
          </p:nvPr>
        </p:nvSpPr>
        <p:spPr/>
        <p:txBody>
          <a:bodyPr/>
          <a:lstStyle/>
          <a:p>
            <a:r>
              <a:rPr lang="en-US" dirty="0" smtClean="0"/>
              <a:t>The more you participate, the more </a:t>
            </a:r>
            <a:r>
              <a:rPr lang="en-US" dirty="0" err="1" smtClean="0"/>
              <a:t>liveschool</a:t>
            </a:r>
            <a:r>
              <a:rPr lang="en-US" dirty="0" smtClean="0"/>
              <a:t> points you receive</a:t>
            </a:r>
          </a:p>
          <a:p>
            <a:r>
              <a:rPr lang="en-US" dirty="0" smtClean="0"/>
              <a:t>It is a big group discussion, so only one person may talk at a time</a:t>
            </a:r>
          </a:p>
          <a:p>
            <a:r>
              <a:rPr lang="en-US" dirty="0" smtClean="0"/>
              <a:t>If you do not follow the rules and play around, you will forfeit recess (play now, or play later?)</a:t>
            </a:r>
            <a:endParaRPr lang="en-US" dirty="0"/>
          </a:p>
        </p:txBody>
      </p:sp>
    </p:spTree>
    <p:extLst>
      <p:ext uri="{BB962C8B-B14F-4D97-AF65-F5344CB8AC3E}">
        <p14:creationId xmlns:p14="http://schemas.microsoft.com/office/powerpoint/2010/main" val="352038855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15 </a:t>
            </a:r>
            <a:r>
              <a:rPr lang="en-US" dirty="0" err="1" smtClean="0"/>
              <a:t>Freewrite</a:t>
            </a:r>
            <a:endParaRPr lang="en-US" dirty="0"/>
          </a:p>
        </p:txBody>
      </p:sp>
      <p:sp>
        <p:nvSpPr>
          <p:cNvPr id="3" name="Content Placeholder 2"/>
          <p:cNvSpPr>
            <a:spLocks noGrp="1"/>
          </p:cNvSpPr>
          <p:nvPr>
            <p:ph idx="1"/>
          </p:nvPr>
        </p:nvSpPr>
        <p:spPr/>
        <p:txBody>
          <a:bodyPr>
            <a:normAutofit/>
          </a:bodyPr>
          <a:lstStyle/>
          <a:p>
            <a:r>
              <a:rPr lang="en-US" sz="3200" dirty="0" smtClean="0"/>
              <a:t>Respond to the following prompt</a:t>
            </a:r>
          </a:p>
          <a:p>
            <a:endParaRPr lang="en-US" sz="3200" dirty="0" smtClean="0"/>
          </a:p>
          <a:p>
            <a:r>
              <a:rPr lang="en-US" sz="3200" dirty="0" smtClean="0"/>
              <a:t>What is one thing you learned through this discussion on conflict? What did you find confusing and why?</a:t>
            </a:r>
            <a:endParaRPr lang="en-US" sz="3200" dirty="0"/>
          </a:p>
        </p:txBody>
      </p:sp>
    </p:spTree>
    <p:extLst>
      <p:ext uri="{BB962C8B-B14F-4D97-AF65-F5344CB8AC3E}">
        <p14:creationId xmlns:p14="http://schemas.microsoft.com/office/powerpoint/2010/main" val="65664625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page </a:t>
            </a:r>
            <a:r>
              <a:rPr lang="en-US" dirty="0" smtClean="0"/>
              <a:t>15</a:t>
            </a:r>
            <a:br>
              <a:rPr lang="en-US" dirty="0" smtClean="0"/>
            </a:br>
            <a:r>
              <a:rPr lang="en-US" dirty="0" smtClean="0"/>
              <a:t>Write </a:t>
            </a:r>
            <a:r>
              <a:rPr lang="en-US" dirty="0" smtClean="0"/>
              <a:t>this question and answer it.</a:t>
            </a:r>
            <a:endParaRPr lang="en-US" dirty="0"/>
          </a:p>
        </p:txBody>
      </p:sp>
      <p:sp>
        <p:nvSpPr>
          <p:cNvPr id="3" name="Content Placeholder 2"/>
          <p:cNvSpPr>
            <a:spLocks noGrp="1"/>
          </p:cNvSpPr>
          <p:nvPr>
            <p:ph idx="1"/>
          </p:nvPr>
        </p:nvSpPr>
        <p:spPr/>
        <p:txBody>
          <a:bodyPr>
            <a:normAutofit/>
          </a:bodyPr>
          <a:lstStyle/>
          <a:p>
            <a:r>
              <a:rPr lang="en-US" sz="3200" dirty="0" smtClean="0"/>
              <a:t>What was the most important night in your life so far?</a:t>
            </a:r>
          </a:p>
          <a:p>
            <a:endParaRPr lang="en-US" sz="3200" dirty="0"/>
          </a:p>
          <a:p>
            <a:r>
              <a:rPr lang="en-US" sz="3200" dirty="0" smtClean="0"/>
              <a:t>Describe sensory details (sights, sounds, smells) and why this night was so important?</a:t>
            </a:r>
            <a:endParaRPr lang="en-US" sz="3200" dirty="0"/>
          </a:p>
        </p:txBody>
      </p:sp>
    </p:spTree>
    <p:extLst>
      <p:ext uri="{BB962C8B-B14F-4D97-AF65-F5344CB8AC3E}">
        <p14:creationId xmlns:p14="http://schemas.microsoft.com/office/powerpoint/2010/main" val="370040435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Most Important Night of Melanie’s Life”</a:t>
            </a:r>
            <a:endParaRPr lang="en-US" dirty="0"/>
          </a:p>
        </p:txBody>
      </p:sp>
      <p:sp>
        <p:nvSpPr>
          <p:cNvPr id="3" name="Content Placeholder 2"/>
          <p:cNvSpPr>
            <a:spLocks noGrp="1"/>
          </p:cNvSpPr>
          <p:nvPr>
            <p:ph idx="1"/>
          </p:nvPr>
        </p:nvSpPr>
        <p:spPr/>
        <p:txBody>
          <a:bodyPr/>
          <a:lstStyle/>
          <a:p>
            <a:r>
              <a:rPr lang="en-US" dirty="0" smtClean="0"/>
              <a:t>“Melanie turned her down flat. “It’s a matter of principle. If I start baby-sitting the boys, you and Dad will be going out every month or so. I wont be a teenager. I’ll be your slave. The twins are only nine, and the baby’s seven. They’re going to need sitting for years. I’ll be an old woman by then.”</a:t>
            </a:r>
          </a:p>
          <a:p>
            <a:endParaRPr lang="en-US" dirty="0"/>
          </a:p>
          <a:p>
            <a:r>
              <a:rPr lang="en-US" dirty="0" smtClean="0"/>
              <a:t>Melanie knew she’d won when her mother sighed, ‘I sure miss Trish.” Up till last summer they could count on Trish from next door, but now she was away at college. ‘I guess we’ll have to find somebody else.”</a:t>
            </a:r>
          </a:p>
          <a:p>
            <a:endParaRPr lang="en-US" dirty="0"/>
          </a:p>
          <a:p>
            <a:r>
              <a:rPr lang="en-US" dirty="0" smtClean="0"/>
              <a:t>Based on the excerpt above, what do you think the conflict is? Write it in your writing notebook! Justify your answer with evidence from the text.</a:t>
            </a:r>
            <a:endParaRPr lang="en-US" dirty="0"/>
          </a:p>
        </p:txBody>
      </p:sp>
    </p:spTree>
    <p:extLst>
      <p:ext uri="{BB962C8B-B14F-4D97-AF65-F5344CB8AC3E}">
        <p14:creationId xmlns:p14="http://schemas.microsoft.com/office/powerpoint/2010/main" val="63583566"/>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Most Important Night of Melanie’s Life”</a:t>
            </a:r>
            <a:endParaRPr lang="en-US" dirty="0"/>
          </a:p>
        </p:txBody>
      </p:sp>
      <p:sp>
        <p:nvSpPr>
          <p:cNvPr id="3" name="Content Placeholder 2"/>
          <p:cNvSpPr>
            <a:spLocks noGrp="1"/>
          </p:cNvSpPr>
          <p:nvPr>
            <p:ph idx="1"/>
          </p:nvPr>
        </p:nvSpPr>
        <p:spPr/>
        <p:txBody>
          <a:bodyPr/>
          <a:lstStyle/>
          <a:p>
            <a:r>
              <a:rPr lang="en-US" dirty="0" smtClean="0"/>
              <a:t>“A beautiful young girl came to visit this castle, and she started having these nightmares about a suit of armor. It was empty armor standing over in a corner. But in the dream, she’d seen the finger on one off the chain –mail gloves move. Her nightmare drew her nearer and nearer. Something urged her to release whoever was inside.</a:t>
            </a:r>
          </a:p>
          <a:p>
            <a:r>
              <a:rPr lang="en-US" dirty="0" smtClean="0"/>
              <a:t>Her dream hand came out to lift the helmet’s visor. There within, staring back at her, were the empty eye sockets of an ancient skull. Black beetles glittered in the sockets, but all other life had long led. Her screams echoed down all the corridors you get in nightmares.”</a:t>
            </a:r>
          </a:p>
          <a:p>
            <a:endParaRPr lang="en-US" dirty="0"/>
          </a:p>
          <a:p>
            <a:r>
              <a:rPr lang="en-US" dirty="0" smtClean="0"/>
              <a:t>Based on the excerpt above, what do you think the conflict is? Write it in your writing notebook! Justify your answer with evidence from the text.</a:t>
            </a:r>
            <a:endParaRPr lang="en-US" dirty="0"/>
          </a:p>
        </p:txBody>
      </p:sp>
    </p:spTree>
    <p:extLst>
      <p:ext uri="{BB962C8B-B14F-4D97-AF65-F5344CB8AC3E}">
        <p14:creationId xmlns:p14="http://schemas.microsoft.com/office/powerpoint/2010/main" val="67993306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Most Important Night of Melanie’s Life”</a:t>
            </a:r>
            <a:endParaRPr lang="en-US" dirty="0"/>
          </a:p>
        </p:txBody>
      </p:sp>
      <p:sp>
        <p:nvSpPr>
          <p:cNvPr id="3" name="Content Placeholder 2"/>
          <p:cNvSpPr>
            <a:spLocks noGrp="1"/>
          </p:cNvSpPr>
          <p:nvPr>
            <p:ph idx="1"/>
          </p:nvPr>
        </p:nvSpPr>
        <p:spPr/>
        <p:txBody>
          <a:bodyPr/>
          <a:lstStyle/>
          <a:p>
            <a:r>
              <a:rPr lang="en-US" dirty="0" smtClean="0"/>
              <a:t>“I’m Ben.” He put out a big hand.</a:t>
            </a:r>
          </a:p>
          <a:p>
            <a:r>
              <a:rPr lang="en-US" dirty="0" smtClean="0"/>
              <a:t>The stocking cap fell from Melanie’s grasp.</a:t>
            </a:r>
          </a:p>
          <a:p>
            <a:r>
              <a:rPr lang="en-US" dirty="0" smtClean="0"/>
              <a:t>“Hey, Melanie, clear out,” Mike said. ‘We’re telling stories. No girls allowed’</a:t>
            </a:r>
          </a:p>
          <a:p>
            <a:r>
              <a:rPr lang="en-US" dirty="0" smtClean="0"/>
              <a:t>“We’ve been having a great time,” Ben said, just to her.</a:t>
            </a:r>
          </a:p>
          <a:p>
            <a:r>
              <a:rPr lang="en-US" dirty="0" smtClean="0"/>
              <a:t>“Yeah,” she said in a voice nobody had ever heard from her. “They’re nice little boys.”</a:t>
            </a:r>
          </a:p>
          <a:p>
            <a:r>
              <a:rPr lang="en-US" dirty="0" smtClean="0"/>
              <a:t>She and Ben were shaking hands very slow.</a:t>
            </a:r>
          </a:p>
          <a:p>
            <a:endParaRPr lang="en-US" dirty="0" smtClean="0"/>
          </a:p>
          <a:p>
            <a:endParaRPr lang="en-US" dirty="0"/>
          </a:p>
          <a:p>
            <a:r>
              <a:rPr lang="en-US" dirty="0" smtClean="0"/>
              <a:t>Based on the excerpt above, what do you think the conflict is? Write it in your writing notebook! Justify your answer with evidence from the text.</a:t>
            </a:r>
            <a:endParaRPr lang="en-US" dirty="0"/>
          </a:p>
        </p:txBody>
      </p:sp>
    </p:spTree>
    <p:extLst>
      <p:ext uri="{BB962C8B-B14F-4D97-AF65-F5344CB8AC3E}">
        <p14:creationId xmlns:p14="http://schemas.microsoft.com/office/powerpoint/2010/main" val="22067384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Seats 2</a:t>
            </a:r>
            <a:r>
              <a:rPr lang="en-US" baseline="30000" dirty="0" smtClean="0"/>
              <a:t>nd</a:t>
            </a:r>
            <a:r>
              <a:rPr lang="en-US" dirty="0" smtClean="0"/>
              <a:t> </a:t>
            </a:r>
            <a:endParaRPr lang="en-US" dirty="0"/>
          </a:p>
        </p:txBody>
      </p:sp>
      <p:sp>
        <p:nvSpPr>
          <p:cNvPr id="3" name="Content Placeholder 2"/>
          <p:cNvSpPr>
            <a:spLocks noGrp="1"/>
          </p:cNvSpPr>
          <p:nvPr>
            <p:ph idx="1"/>
          </p:nvPr>
        </p:nvSpPr>
        <p:spPr/>
        <p:txBody>
          <a:bodyPr/>
          <a:lstStyle/>
          <a:p>
            <a:r>
              <a:rPr lang="en-US" dirty="0" smtClean="0"/>
              <a:t>GROUP 1: Angel, Summer, </a:t>
            </a:r>
            <a:r>
              <a:rPr lang="en-US" dirty="0" err="1" smtClean="0"/>
              <a:t>Giacamo</a:t>
            </a:r>
            <a:r>
              <a:rPr lang="en-US" dirty="0" smtClean="0"/>
              <a:t>, </a:t>
            </a:r>
            <a:r>
              <a:rPr lang="en-US" dirty="0" err="1" smtClean="0"/>
              <a:t>Quan’Tarius</a:t>
            </a:r>
            <a:endParaRPr lang="en-US" dirty="0" smtClean="0"/>
          </a:p>
          <a:p>
            <a:r>
              <a:rPr lang="en-US" dirty="0" smtClean="0"/>
              <a:t>GROUP 2: Miles, Dejuan, Isabella, Morgan</a:t>
            </a:r>
          </a:p>
          <a:p>
            <a:r>
              <a:rPr lang="en-US" dirty="0" smtClean="0"/>
              <a:t>GROUP 3: Knox, </a:t>
            </a:r>
            <a:r>
              <a:rPr lang="en-US" dirty="0" err="1" smtClean="0"/>
              <a:t>Montrese</a:t>
            </a:r>
            <a:r>
              <a:rPr lang="en-US" dirty="0" smtClean="0"/>
              <a:t>, Sam, Kingston</a:t>
            </a:r>
          </a:p>
          <a:p>
            <a:r>
              <a:rPr lang="en-US" dirty="0" smtClean="0"/>
              <a:t>GROUP 4: Victor, Julian, Zoe, </a:t>
            </a:r>
            <a:r>
              <a:rPr lang="en-US" dirty="0" err="1" smtClean="0"/>
              <a:t>Triniti</a:t>
            </a:r>
            <a:endParaRPr lang="en-US" dirty="0" smtClean="0"/>
          </a:p>
          <a:p>
            <a:r>
              <a:rPr lang="en-US" dirty="0" smtClean="0"/>
              <a:t>GROUP 5: Corey Trey</a:t>
            </a:r>
          </a:p>
          <a:p>
            <a:r>
              <a:rPr lang="en-US" dirty="0" smtClean="0"/>
              <a:t>GROUP 6: </a:t>
            </a:r>
            <a:r>
              <a:rPr lang="en-US" dirty="0"/>
              <a:t>Grayson, Maxwell, </a:t>
            </a:r>
            <a:r>
              <a:rPr lang="en-US" dirty="0" err="1"/>
              <a:t>Yousif</a:t>
            </a:r>
            <a:r>
              <a:rPr lang="en-US" dirty="0"/>
              <a:t>, Ed</a:t>
            </a:r>
          </a:p>
          <a:p>
            <a:pPr marL="0" indent="0">
              <a:buNone/>
            </a:pPr>
            <a:endParaRPr lang="en-US" dirty="0" smtClean="0"/>
          </a:p>
          <a:p>
            <a:r>
              <a:rPr lang="en-US" dirty="0" smtClean="0"/>
              <a:t>LIBRARY LOUNGE: </a:t>
            </a:r>
            <a:r>
              <a:rPr lang="en-US" dirty="0" err="1" smtClean="0"/>
              <a:t>Alon</a:t>
            </a:r>
            <a:r>
              <a:rPr lang="en-US" dirty="0" smtClean="0"/>
              <a:t>, Brook, Destini, </a:t>
            </a:r>
            <a:r>
              <a:rPr lang="en-US" dirty="0" err="1" smtClean="0"/>
              <a:t>Eayn</a:t>
            </a:r>
            <a:r>
              <a:rPr lang="en-US" dirty="0" smtClean="0"/>
              <a:t> (can eat foods in class)</a:t>
            </a:r>
            <a:endParaRPr lang="en-US" dirty="0"/>
          </a:p>
        </p:txBody>
      </p:sp>
    </p:spTree>
    <p:extLst>
      <p:ext uri="{BB962C8B-B14F-4D97-AF65-F5344CB8AC3E}">
        <p14:creationId xmlns:p14="http://schemas.microsoft.com/office/powerpoint/2010/main" val="1074359097"/>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Most Important Night of Melanie’s Life”</a:t>
            </a:r>
            <a:endParaRPr lang="en-US" dirty="0"/>
          </a:p>
        </p:txBody>
      </p:sp>
      <p:sp>
        <p:nvSpPr>
          <p:cNvPr id="3" name="Content Placeholder 2"/>
          <p:cNvSpPr>
            <a:spLocks noGrp="1"/>
          </p:cNvSpPr>
          <p:nvPr>
            <p:ph idx="1"/>
          </p:nvPr>
        </p:nvSpPr>
        <p:spPr/>
        <p:txBody>
          <a:bodyPr/>
          <a:lstStyle/>
          <a:p>
            <a:pPr marL="0" indent="0">
              <a:buNone/>
            </a:pPr>
            <a:r>
              <a:rPr lang="en-US" dirty="0" smtClean="0"/>
              <a:t>“Why not?” Melanie said. “Before my parents get back.” Then in her regular voice she said to the twins and Clem, “You creeps don’t even think about getting into trouble, okay? Like make my day, right?”</a:t>
            </a:r>
          </a:p>
          <a:p>
            <a:pPr marL="0" indent="0">
              <a:buNone/>
            </a:pPr>
            <a:endParaRPr lang="en-US" dirty="0" smtClean="0"/>
          </a:p>
          <a:p>
            <a:pPr marL="0" indent="0">
              <a:buNone/>
            </a:pPr>
            <a:r>
              <a:rPr lang="en-US" dirty="0" smtClean="0"/>
              <a:t>Ben reached down, swept up Melanie’s stocking cap, and handed it back to her. They turned very near each other, and walked out of the house without a backward glance.</a:t>
            </a:r>
          </a:p>
          <a:p>
            <a:endParaRPr lang="en-US" dirty="0"/>
          </a:p>
          <a:p>
            <a:r>
              <a:rPr lang="en-US" dirty="0" smtClean="0"/>
              <a:t>Based on the excerpt above, what do you think the conflict is? Write it in your writing notebook! Justify your answer with evidence from the text.</a:t>
            </a:r>
            <a:endParaRPr lang="en-US" dirty="0"/>
          </a:p>
        </p:txBody>
      </p:sp>
    </p:spTree>
    <p:extLst>
      <p:ext uri="{BB962C8B-B14F-4D97-AF65-F5344CB8AC3E}">
        <p14:creationId xmlns:p14="http://schemas.microsoft.com/office/powerpoint/2010/main" val="239863027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Most Important Night of Melanie’s Life”</a:t>
            </a:r>
            <a:endParaRPr lang="en-US" dirty="0"/>
          </a:p>
        </p:txBody>
      </p:sp>
      <p:sp>
        <p:nvSpPr>
          <p:cNvPr id="3" name="Content Placeholder 2"/>
          <p:cNvSpPr>
            <a:spLocks noGrp="1"/>
          </p:cNvSpPr>
          <p:nvPr>
            <p:ph idx="1"/>
          </p:nvPr>
        </p:nvSpPr>
        <p:spPr/>
        <p:txBody>
          <a:bodyPr/>
          <a:lstStyle/>
          <a:p>
            <a:pPr marL="0" indent="0">
              <a:buNone/>
            </a:pPr>
            <a:r>
              <a:rPr lang="en-US" dirty="0" smtClean="0"/>
              <a:t>“Are you all right?” She gasped, trying to pull Clem closer. “What have you been doing all this time? We just got word from the </a:t>
            </a:r>
            <a:r>
              <a:rPr lang="en-US" dirty="0" err="1" smtClean="0"/>
              <a:t>Hutchinsons</a:t>
            </a:r>
            <a:r>
              <a:rPr lang="en-US" dirty="0" smtClean="0"/>
              <a:t>.”</a:t>
            </a:r>
          </a:p>
          <a:p>
            <a:endParaRPr lang="en-US" dirty="0"/>
          </a:p>
          <a:p>
            <a:r>
              <a:rPr lang="en-US" dirty="0" smtClean="0"/>
              <a:t>Based on the excerpt above, what do you think the conflict is? Write it in your writing notebook! Justify your answer with evidence from the text.</a:t>
            </a:r>
            <a:endParaRPr lang="en-US" dirty="0"/>
          </a:p>
        </p:txBody>
      </p:sp>
    </p:spTree>
    <p:extLst>
      <p:ext uri="{BB962C8B-B14F-4D97-AF65-F5344CB8AC3E}">
        <p14:creationId xmlns:p14="http://schemas.microsoft.com/office/powerpoint/2010/main" val="278032755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Characterization Lesson With Creepy Tales</a:t>
            </a:r>
            <a:endParaRPr lang="en-US" dirty="0"/>
          </a:p>
        </p:txBody>
      </p:sp>
      <p:pic>
        <p:nvPicPr>
          <p:cNvPr id="4" name="Content Placeholder 3" descr="Halloween desktop fun, great collection of wallpapers and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2040" y="1489165"/>
            <a:ext cx="6314361" cy="4728755"/>
          </a:xfrm>
        </p:spPr>
      </p:pic>
    </p:spTree>
    <p:extLst>
      <p:ext uri="{BB962C8B-B14F-4D97-AF65-F5344CB8AC3E}">
        <p14:creationId xmlns:p14="http://schemas.microsoft.com/office/powerpoint/2010/main" val="222674736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Seats 4</a:t>
            </a:r>
            <a:r>
              <a:rPr lang="en-US" baseline="30000" dirty="0" smtClean="0"/>
              <a:t>th</a:t>
            </a:r>
            <a:r>
              <a:rPr lang="en-US" dirty="0" smtClean="0"/>
              <a:t> </a:t>
            </a:r>
            <a:endParaRPr lang="en-US" dirty="0"/>
          </a:p>
        </p:txBody>
      </p:sp>
      <p:sp>
        <p:nvSpPr>
          <p:cNvPr id="3" name="Content Placeholder 2"/>
          <p:cNvSpPr>
            <a:spLocks noGrp="1"/>
          </p:cNvSpPr>
          <p:nvPr>
            <p:ph idx="1"/>
          </p:nvPr>
        </p:nvSpPr>
        <p:spPr/>
        <p:txBody>
          <a:bodyPr/>
          <a:lstStyle/>
          <a:p>
            <a:r>
              <a:rPr lang="en-US" dirty="0" smtClean="0"/>
              <a:t>Winners for the week</a:t>
            </a:r>
          </a:p>
          <a:p>
            <a:r>
              <a:rPr lang="en-US" dirty="0" smtClean="0"/>
              <a:t>GROUP 1: </a:t>
            </a:r>
            <a:r>
              <a:rPr lang="en-US" dirty="0" err="1" smtClean="0"/>
              <a:t>Jermiah</a:t>
            </a:r>
            <a:r>
              <a:rPr lang="en-US" dirty="0" smtClean="0"/>
              <a:t>, </a:t>
            </a:r>
            <a:r>
              <a:rPr lang="en-US" dirty="0" err="1" smtClean="0"/>
              <a:t>Cortesha</a:t>
            </a:r>
            <a:r>
              <a:rPr lang="en-US" dirty="0" smtClean="0"/>
              <a:t>, </a:t>
            </a:r>
            <a:r>
              <a:rPr lang="en-US" dirty="0" err="1" smtClean="0"/>
              <a:t>Jae’Suan</a:t>
            </a:r>
            <a:r>
              <a:rPr lang="en-US" dirty="0" smtClean="0"/>
              <a:t>, Laura</a:t>
            </a:r>
          </a:p>
          <a:p>
            <a:r>
              <a:rPr lang="en-US" dirty="0" smtClean="0"/>
              <a:t>GROUP 2: </a:t>
            </a:r>
            <a:r>
              <a:rPr lang="en-US" dirty="0" err="1" smtClean="0"/>
              <a:t>Neviah</a:t>
            </a:r>
            <a:r>
              <a:rPr lang="en-US" dirty="0" smtClean="0"/>
              <a:t>, Lukas, Chris, </a:t>
            </a:r>
            <a:r>
              <a:rPr lang="en-US" dirty="0" err="1" smtClean="0"/>
              <a:t>Kaliya</a:t>
            </a:r>
            <a:endParaRPr lang="en-US" dirty="0" smtClean="0"/>
          </a:p>
          <a:p>
            <a:r>
              <a:rPr lang="en-US" dirty="0" smtClean="0"/>
              <a:t>GROUP 3: Brayden, CJ, Briar</a:t>
            </a:r>
          </a:p>
          <a:p>
            <a:r>
              <a:rPr lang="en-US" dirty="0" smtClean="0"/>
              <a:t>GROUP 4: Will, Ellis, Noah</a:t>
            </a:r>
          </a:p>
          <a:p>
            <a:r>
              <a:rPr lang="en-US" dirty="0" smtClean="0"/>
              <a:t>GROUP 5: Niko, Jacobi, Spencer</a:t>
            </a:r>
          </a:p>
          <a:p>
            <a:r>
              <a:rPr lang="en-US" dirty="0" smtClean="0"/>
              <a:t>GROUP 6: LIB</a:t>
            </a:r>
          </a:p>
          <a:p>
            <a:r>
              <a:rPr lang="en-US" dirty="0" smtClean="0"/>
              <a:t>RARY LOUNGE </a:t>
            </a:r>
            <a:r>
              <a:rPr lang="en-US" dirty="0" err="1" smtClean="0"/>
              <a:t>Mishawn</a:t>
            </a:r>
            <a:r>
              <a:rPr lang="en-US" dirty="0" smtClean="0"/>
              <a:t>, </a:t>
            </a:r>
            <a:r>
              <a:rPr lang="en-US" dirty="0" err="1" smtClean="0"/>
              <a:t>ZaCorrian</a:t>
            </a:r>
            <a:endParaRPr lang="en-US" dirty="0"/>
          </a:p>
        </p:txBody>
      </p:sp>
    </p:spTree>
    <p:extLst>
      <p:ext uri="{BB962C8B-B14F-4D97-AF65-F5344CB8AC3E}">
        <p14:creationId xmlns:p14="http://schemas.microsoft.com/office/powerpoint/2010/main" val="2175384801"/>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Points</a:t>
            </a:r>
            <a:endParaRPr lang="en-US" dirty="0"/>
          </a:p>
        </p:txBody>
      </p:sp>
      <p:sp>
        <p:nvSpPr>
          <p:cNvPr id="3" name="Content Placeholder 2"/>
          <p:cNvSpPr>
            <a:spLocks noGrp="1"/>
          </p:cNvSpPr>
          <p:nvPr>
            <p:ph idx="1"/>
          </p:nvPr>
        </p:nvSpPr>
        <p:spPr/>
        <p:txBody>
          <a:bodyPr/>
          <a:lstStyle/>
          <a:p>
            <a:r>
              <a:rPr lang="en-US" dirty="0" smtClean="0"/>
              <a:t>GROUP 1</a:t>
            </a:r>
          </a:p>
          <a:p>
            <a:r>
              <a:rPr lang="en-US" dirty="0" smtClean="0"/>
              <a:t>GROUP 2</a:t>
            </a:r>
          </a:p>
          <a:p>
            <a:r>
              <a:rPr lang="en-US" dirty="0" smtClean="0"/>
              <a:t>GROUP 3</a:t>
            </a:r>
          </a:p>
          <a:p>
            <a:r>
              <a:rPr lang="en-US" dirty="0" smtClean="0"/>
              <a:t>GROUP 4</a:t>
            </a:r>
          </a:p>
          <a:p>
            <a:r>
              <a:rPr lang="en-US" dirty="0" smtClean="0"/>
              <a:t>GROUP 5</a:t>
            </a:r>
          </a:p>
          <a:p>
            <a:r>
              <a:rPr lang="en-US" dirty="0" smtClean="0"/>
              <a:t>GROUP 6</a:t>
            </a:r>
          </a:p>
          <a:p>
            <a:r>
              <a:rPr lang="en-US" dirty="0" smtClean="0"/>
              <a:t>LIBRARY LOUNGE</a:t>
            </a:r>
            <a:endParaRPr lang="en-US" dirty="0"/>
          </a:p>
        </p:txBody>
      </p:sp>
    </p:spTree>
    <p:extLst>
      <p:ext uri="{BB962C8B-B14F-4D97-AF65-F5344CB8AC3E}">
        <p14:creationId xmlns:p14="http://schemas.microsoft.com/office/powerpoint/2010/main" val="268654428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https://westend6thgrade.weebly.com/</a:t>
            </a:r>
          </a:p>
        </p:txBody>
      </p:sp>
      <p:sp>
        <p:nvSpPr>
          <p:cNvPr id="3" name="Content Placeholder 2"/>
          <p:cNvSpPr>
            <a:spLocks noGrp="1"/>
          </p:cNvSpPr>
          <p:nvPr>
            <p:ph idx="1"/>
          </p:nvPr>
        </p:nvSpPr>
        <p:spPr/>
        <p:txBody>
          <a:bodyPr/>
          <a:lstStyle/>
          <a:p>
            <a:r>
              <a:rPr lang="en-US" dirty="0" smtClean="0"/>
              <a:t>I am extending your homework due date to this Friday</a:t>
            </a:r>
          </a:p>
        </p:txBody>
      </p:sp>
    </p:spTree>
    <p:extLst>
      <p:ext uri="{BB962C8B-B14F-4D97-AF65-F5344CB8AC3E}">
        <p14:creationId xmlns:p14="http://schemas.microsoft.com/office/powerpoint/2010/main" val="392092924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Required</a:t>
            </a:r>
            <a:endParaRPr lang="en-US" dirty="0"/>
          </a:p>
        </p:txBody>
      </p:sp>
      <p:sp>
        <p:nvSpPr>
          <p:cNvPr id="3" name="Content Placeholder 2"/>
          <p:cNvSpPr>
            <a:spLocks noGrp="1"/>
          </p:cNvSpPr>
          <p:nvPr>
            <p:ph idx="1"/>
          </p:nvPr>
        </p:nvSpPr>
        <p:spPr/>
        <p:txBody>
          <a:bodyPr/>
          <a:lstStyle/>
          <a:p>
            <a:r>
              <a:rPr lang="en-US" dirty="0" smtClean="0"/>
              <a:t>Pencil/pen</a:t>
            </a:r>
          </a:p>
          <a:p>
            <a:r>
              <a:rPr lang="en-US" dirty="0" smtClean="0"/>
              <a:t>Homework Folder (with Pink bathroom passes inside)</a:t>
            </a:r>
          </a:p>
          <a:p>
            <a:r>
              <a:rPr lang="en-US" dirty="0" smtClean="0"/>
              <a:t>Language Arts Folder/binder (with Writing Notebook inside)</a:t>
            </a:r>
          </a:p>
          <a:p>
            <a:pPr marL="0" indent="0">
              <a:buNone/>
            </a:pPr>
            <a:endParaRPr lang="en-US" dirty="0" smtClean="0"/>
          </a:p>
        </p:txBody>
      </p:sp>
    </p:spTree>
    <p:extLst>
      <p:ext uri="{BB962C8B-B14F-4D97-AF65-F5344CB8AC3E}">
        <p14:creationId xmlns:p14="http://schemas.microsoft.com/office/powerpoint/2010/main" val="88385062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2679</TotalTime>
  <Words>1899</Words>
  <Application>Microsoft Office PowerPoint</Application>
  <PresentationFormat>Widescreen</PresentationFormat>
  <Paragraphs>276</Paragraphs>
  <Slides>52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Century Gothic</vt:lpstr>
      <vt:lpstr>Garamond</vt:lpstr>
      <vt:lpstr>Savon</vt:lpstr>
      <vt:lpstr>Week 3</vt:lpstr>
      <vt:lpstr>Classroom Leaders 2nd </vt:lpstr>
      <vt:lpstr>Classroom Leaders 4th: DJs: Will, Briar, Ellis, Lukas, Chris, Spencer Electricians Ellis, Neviah, Spencer, Za’Corriun Teachers Assistants: Kaliyah Mishawn Liveschool Point-taker: Brayden, Jae’Suan Botanist: Ellis Neviah Team Point-Taker: Will &amp; Laura &amp; ZaCorriun, CJ </vt:lpstr>
      <vt:lpstr>Classroom Leaders 5th *DJs: Braylin, Drew, Charlotte, Preston, Vivienne, Rachel, Stella,, Silas, Isaiah, Charley, Kelsey  *Electricians: Aida, Satchel *Teachers Assistants: Amanda, Vivienne, Avery,      Charley, Hudson Liveschool Point-taker: Madeline, Seamus, Kate, Isaiah, Josh, Charley, Kelsey, Jack Botanist: Sophie,  Team Point-Taker: Lyla Pencil Person: Amanda </vt:lpstr>
      <vt:lpstr>New Seats 2nd </vt:lpstr>
      <vt:lpstr>New Seats 4th </vt:lpstr>
      <vt:lpstr>Team Points</vt:lpstr>
      <vt:lpstr>https://westend6thgrade.weebly.com/</vt:lpstr>
      <vt:lpstr>Materials Required</vt:lpstr>
      <vt:lpstr>Title Page 12 “Bell Ringers 8/19-8/23</vt:lpstr>
      <vt:lpstr>p. 12 Bell Ringer Monday</vt:lpstr>
      <vt:lpstr>Symbolism</vt:lpstr>
      <vt:lpstr>Bell Ringer Tuesday</vt:lpstr>
      <vt:lpstr>Bell Ringer Tuesday</vt:lpstr>
      <vt:lpstr>Bell Ringer Wednesday</vt:lpstr>
      <vt:lpstr>Bell Ringer Wednesday</vt:lpstr>
      <vt:lpstr>Today we will</vt:lpstr>
      <vt:lpstr>P. 12 Bell Ringer Thursday</vt:lpstr>
      <vt:lpstr>Bell Ringer Thursday</vt:lpstr>
      <vt:lpstr>Bell Ringer Thursday</vt:lpstr>
      <vt:lpstr>P. 12 Bell Ringer Friday</vt:lpstr>
      <vt:lpstr>P. 12 Bell Ringer Friday</vt:lpstr>
      <vt:lpstr>Today We Will</vt:lpstr>
      <vt:lpstr>Colors</vt:lpstr>
      <vt:lpstr>PowerPoint Presentation</vt:lpstr>
      <vt:lpstr>PowerPoint Presentation</vt:lpstr>
      <vt:lpstr>PowerPoint Presentation</vt:lpstr>
      <vt:lpstr>PowerPoint Presentation</vt:lpstr>
      <vt:lpstr>Plants</vt:lpstr>
      <vt:lpstr>PowerPoint Presentation</vt:lpstr>
      <vt:lpstr>Animals</vt:lpstr>
      <vt:lpstr>PowerPoint Presentation</vt:lpstr>
      <vt:lpstr>Miscellaneous</vt:lpstr>
      <vt:lpstr>Create your own coat of arms</vt:lpstr>
      <vt:lpstr>“Conflict Guided Notes”</vt:lpstr>
      <vt:lpstr>1. What is Conflict?</vt:lpstr>
      <vt:lpstr>  2. What are the types of conflict? </vt:lpstr>
      <vt:lpstr>  2. What are the types of conflict? </vt:lpstr>
      <vt:lpstr>  2. What are the types of conflict? </vt:lpstr>
      <vt:lpstr>  2. What are the types of conflict? </vt:lpstr>
      <vt:lpstr>2. What are different types of conflict?</vt:lpstr>
      <vt:lpstr>3. Sometimes we get all the conflicts</vt:lpstr>
      <vt:lpstr>4 Corners with Conflict</vt:lpstr>
      <vt:lpstr>Expectations for the discussion</vt:lpstr>
      <vt:lpstr>Page 15 Freewrite</vt:lpstr>
      <vt:lpstr>On page 15 Write this question and answer it.</vt:lpstr>
      <vt:lpstr>“The Most Important Night of Melanie’s Life”</vt:lpstr>
      <vt:lpstr>“The Most Important Night of Melanie’s Life”</vt:lpstr>
      <vt:lpstr>“The Most Important Night of Melanie’s Life”</vt:lpstr>
      <vt:lpstr>“The Most Important Night of Melanie’s Life”</vt:lpstr>
      <vt:lpstr>“The Most Important Night of Melanie’s Life”</vt:lpstr>
      <vt:lpstr>Characterization Lesson With Creepy Tales</vt:lpstr>
    </vt:vector>
  </TitlesOfParts>
  <Company>Metro Nashville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Kelleher, Kaitlyn A</dc:creator>
  <cp:lastModifiedBy>Kelleher, Kaitlyn A</cp:lastModifiedBy>
  <cp:revision>47</cp:revision>
  <cp:lastPrinted>2019-08-21T14:13:34Z</cp:lastPrinted>
  <dcterms:created xsi:type="dcterms:W3CDTF">2019-08-18T17:02:31Z</dcterms:created>
  <dcterms:modified xsi:type="dcterms:W3CDTF">2019-08-23T16:45:05Z</dcterms:modified>
</cp:coreProperties>
</file>