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0"/>
  </p:notesMasterIdLst>
  <p:sldIdLst>
    <p:sldId id="373" r:id="rId2"/>
    <p:sldId id="406" r:id="rId3"/>
    <p:sldId id="379" r:id="rId4"/>
    <p:sldId id="402" r:id="rId5"/>
    <p:sldId id="374" r:id="rId6"/>
    <p:sldId id="380" r:id="rId7"/>
    <p:sldId id="376" r:id="rId8"/>
    <p:sldId id="400" r:id="rId9"/>
    <p:sldId id="401" r:id="rId10"/>
    <p:sldId id="408" r:id="rId11"/>
    <p:sldId id="399" r:id="rId12"/>
    <p:sldId id="377" r:id="rId13"/>
    <p:sldId id="378" r:id="rId14"/>
    <p:sldId id="387" r:id="rId15"/>
    <p:sldId id="389" r:id="rId16"/>
    <p:sldId id="381" r:id="rId17"/>
    <p:sldId id="382" r:id="rId18"/>
    <p:sldId id="395" r:id="rId19"/>
    <p:sldId id="396" r:id="rId20"/>
    <p:sldId id="383" r:id="rId21"/>
    <p:sldId id="384" r:id="rId22"/>
    <p:sldId id="390" r:id="rId23"/>
    <p:sldId id="385" r:id="rId24"/>
    <p:sldId id="386" r:id="rId25"/>
    <p:sldId id="392" r:id="rId26"/>
    <p:sldId id="393" r:id="rId27"/>
    <p:sldId id="394" r:id="rId28"/>
    <p:sldId id="391" r:id="rId29"/>
  </p:sldIdLst>
  <p:sldSz cx="9144000" cy="6858000" type="screen4x3"/>
  <p:notesSz cx="7086600" cy="9024938"/>
  <p:embeddedFontLst>
    <p:embeddedFont>
      <p:font typeface="Calibri" panose="020F0502020204030204" pitchFamily="34" charset="0"/>
      <p:regular r:id="rId31"/>
      <p:bold r:id="rId32"/>
      <p:italic r:id="rId33"/>
      <p:boldItalic r:id="rId34"/>
    </p:embeddedFont>
    <p:embeddedFont>
      <p:font typeface="Raleway" panose="020B0604020202020204" charset="0"/>
      <p:regular r:id="rId35"/>
      <p:bold r:id="rId36"/>
      <p:italic r:id="rId37"/>
      <p:boldItalic r:id="rId3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570" autoAdjust="0"/>
    <p:restoredTop sz="94660"/>
  </p:normalViewPr>
  <p:slideViewPr>
    <p:cSldViewPr>
      <p:cViewPr varScale="1">
        <p:scale>
          <a:sx n="69" d="100"/>
          <a:sy n="69" d="100"/>
        </p:scale>
        <p:origin x="1662"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225" cy="4524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14788" y="0"/>
            <a:ext cx="3070225" cy="452438"/>
          </a:xfrm>
          <a:prstGeom prst="rect">
            <a:avLst/>
          </a:prstGeom>
        </p:spPr>
        <p:txBody>
          <a:bodyPr vert="horz" lIns="91440" tIns="45720" rIns="91440" bIns="45720" rtlCol="0"/>
          <a:lstStyle>
            <a:lvl1pPr algn="r">
              <a:defRPr sz="1200"/>
            </a:lvl1pPr>
          </a:lstStyle>
          <a:p>
            <a:fld id="{41ACF870-63FB-4B9F-8C3B-2E0414A9C243}" type="datetimeFigureOut">
              <a:rPr lang="en-US" smtClean="0"/>
              <a:t>8/20/2019</a:t>
            </a:fld>
            <a:endParaRPr lang="en-US"/>
          </a:p>
        </p:txBody>
      </p:sp>
      <p:sp>
        <p:nvSpPr>
          <p:cNvPr id="4" name="Slide Image Placeholder 3"/>
          <p:cNvSpPr>
            <a:spLocks noGrp="1" noRot="1" noChangeAspect="1"/>
          </p:cNvSpPr>
          <p:nvPr>
            <p:ph type="sldImg" idx="2"/>
          </p:nvPr>
        </p:nvSpPr>
        <p:spPr>
          <a:xfrm>
            <a:off x="1512888" y="1128713"/>
            <a:ext cx="4060825" cy="30448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8025" y="4343400"/>
            <a:ext cx="5670550" cy="3552825"/>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572500"/>
            <a:ext cx="3070225" cy="4524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14788" y="8572500"/>
            <a:ext cx="3070225" cy="452438"/>
          </a:xfrm>
          <a:prstGeom prst="rect">
            <a:avLst/>
          </a:prstGeom>
        </p:spPr>
        <p:txBody>
          <a:bodyPr vert="horz" lIns="91440" tIns="45720" rIns="91440" bIns="45720" rtlCol="0" anchor="b"/>
          <a:lstStyle>
            <a:lvl1pPr algn="r">
              <a:defRPr sz="1200"/>
            </a:lvl1pPr>
          </a:lstStyle>
          <a:p>
            <a:fld id="{C87F3F6D-2912-475B-A304-DECB565B09B4}" type="slidenum">
              <a:rPr lang="en-US" smtClean="0"/>
              <a:t>‹#›</a:t>
            </a:fld>
            <a:endParaRPr lang="en-US"/>
          </a:p>
        </p:txBody>
      </p:sp>
    </p:spTree>
    <p:extLst>
      <p:ext uri="{BB962C8B-B14F-4D97-AF65-F5344CB8AC3E}">
        <p14:creationId xmlns:p14="http://schemas.microsoft.com/office/powerpoint/2010/main" val="8371149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5e4e688bdc_0_5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5e4e688bdc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429368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5e4e688bdc_0_5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5e4e688bdc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9025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1368767-B500-4A19-965D-B9AC8E85351E}" type="datetimeFigureOut">
              <a:rPr lang="en-US" smtClean="0"/>
              <a:t>8/20/2019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50FBF2-F5E5-479B-8418-EDE03A05ED83}" type="slidenum">
              <a:rPr lang="en-US" smtClean="0"/>
              <a:t>‹#›</a:t>
            </a:fld>
            <a:endParaRPr lang="en-US"/>
          </a:p>
        </p:txBody>
      </p:sp>
    </p:spTree>
    <p:extLst>
      <p:ext uri="{BB962C8B-B14F-4D97-AF65-F5344CB8AC3E}">
        <p14:creationId xmlns:p14="http://schemas.microsoft.com/office/powerpoint/2010/main" val="21820172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368767-B500-4A19-965D-B9AC8E85351E}" type="datetimeFigureOut">
              <a:rPr lang="en-US" smtClean="0"/>
              <a:t>8/20/2019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50FBF2-F5E5-479B-8418-EDE03A05ED83}" type="slidenum">
              <a:rPr lang="en-US" smtClean="0"/>
              <a:t>‹#›</a:t>
            </a:fld>
            <a:endParaRPr lang="en-US"/>
          </a:p>
        </p:txBody>
      </p:sp>
    </p:spTree>
    <p:extLst>
      <p:ext uri="{BB962C8B-B14F-4D97-AF65-F5344CB8AC3E}">
        <p14:creationId xmlns:p14="http://schemas.microsoft.com/office/powerpoint/2010/main" val="26013848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368767-B500-4A19-965D-B9AC8E85351E}" type="datetimeFigureOut">
              <a:rPr lang="en-US" smtClean="0"/>
              <a:t>8/20/2019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50FBF2-F5E5-479B-8418-EDE03A05ED83}" type="slidenum">
              <a:rPr lang="en-US" smtClean="0"/>
              <a:t>‹#›</a:t>
            </a:fld>
            <a:endParaRPr lang="en-US"/>
          </a:p>
        </p:txBody>
      </p:sp>
    </p:spTree>
    <p:extLst>
      <p:ext uri="{BB962C8B-B14F-4D97-AF65-F5344CB8AC3E}">
        <p14:creationId xmlns:p14="http://schemas.microsoft.com/office/powerpoint/2010/main" val="36190579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311700" y="390467"/>
            <a:ext cx="8520600" cy="1068000"/>
          </a:xfrm>
          <a:prstGeom prst="rect">
            <a:avLst/>
          </a:prstGeom>
        </p:spPr>
        <p:txBody>
          <a:bodyPr spcFirstLastPara="1" wrap="square" lIns="91425" tIns="91425" rIns="91425" bIns="91425" anchor="t" anchorCtr="0">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3" name="Google Shape;23;p5"/>
          <p:cNvSpPr txBox="1">
            <a:spLocks noGrp="1"/>
          </p:cNvSpPr>
          <p:nvPr>
            <p:ph type="body" idx="1"/>
          </p:nvPr>
        </p:nvSpPr>
        <p:spPr>
          <a:xfrm>
            <a:off x="311700" y="1638233"/>
            <a:ext cx="3999900" cy="44536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body" idx="2"/>
          </p:nvPr>
        </p:nvSpPr>
        <p:spPr>
          <a:xfrm>
            <a:off x="4832400" y="1638233"/>
            <a:ext cx="3999900" cy="44536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5" name="Google Shape;25;p5"/>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637763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368767-B500-4A19-965D-B9AC8E85351E}" type="datetimeFigureOut">
              <a:rPr lang="en-US" smtClean="0"/>
              <a:t>8/20/2019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50FBF2-F5E5-479B-8418-EDE03A05ED83}" type="slidenum">
              <a:rPr lang="en-US" smtClean="0"/>
              <a:t>‹#›</a:t>
            </a:fld>
            <a:endParaRPr lang="en-US"/>
          </a:p>
        </p:txBody>
      </p:sp>
    </p:spTree>
    <p:extLst>
      <p:ext uri="{BB962C8B-B14F-4D97-AF65-F5344CB8AC3E}">
        <p14:creationId xmlns:p14="http://schemas.microsoft.com/office/powerpoint/2010/main" val="15416693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1368767-B500-4A19-965D-B9AC8E85351E}" type="datetimeFigureOut">
              <a:rPr lang="en-US" smtClean="0"/>
              <a:t>8/20/2019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50FBF2-F5E5-479B-8418-EDE03A05ED83}" type="slidenum">
              <a:rPr lang="en-US" smtClean="0"/>
              <a:t>‹#›</a:t>
            </a:fld>
            <a:endParaRPr lang="en-US"/>
          </a:p>
        </p:txBody>
      </p:sp>
    </p:spTree>
    <p:extLst>
      <p:ext uri="{BB962C8B-B14F-4D97-AF65-F5344CB8AC3E}">
        <p14:creationId xmlns:p14="http://schemas.microsoft.com/office/powerpoint/2010/main" val="3521740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1368767-B500-4A19-965D-B9AC8E85351E}" type="datetimeFigureOut">
              <a:rPr lang="en-US" smtClean="0"/>
              <a:t>8/20/2019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50FBF2-F5E5-479B-8418-EDE03A05ED83}" type="slidenum">
              <a:rPr lang="en-US" smtClean="0"/>
              <a:t>‹#›</a:t>
            </a:fld>
            <a:endParaRPr lang="en-US"/>
          </a:p>
        </p:txBody>
      </p:sp>
    </p:spTree>
    <p:extLst>
      <p:ext uri="{BB962C8B-B14F-4D97-AF65-F5344CB8AC3E}">
        <p14:creationId xmlns:p14="http://schemas.microsoft.com/office/powerpoint/2010/main" val="483769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1368767-B500-4A19-965D-B9AC8E85351E}" type="datetimeFigureOut">
              <a:rPr lang="en-US" smtClean="0"/>
              <a:t>8/20/2019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50FBF2-F5E5-479B-8418-EDE03A05ED83}" type="slidenum">
              <a:rPr lang="en-US" smtClean="0"/>
              <a:t>‹#›</a:t>
            </a:fld>
            <a:endParaRPr lang="en-US"/>
          </a:p>
        </p:txBody>
      </p:sp>
    </p:spTree>
    <p:extLst>
      <p:ext uri="{BB962C8B-B14F-4D97-AF65-F5344CB8AC3E}">
        <p14:creationId xmlns:p14="http://schemas.microsoft.com/office/powerpoint/2010/main" val="4002628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1368767-B500-4A19-965D-B9AC8E85351E}" type="datetimeFigureOut">
              <a:rPr lang="en-US" smtClean="0"/>
              <a:t>8/20/2019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50FBF2-F5E5-479B-8418-EDE03A05ED83}" type="slidenum">
              <a:rPr lang="en-US" smtClean="0"/>
              <a:t>‹#›</a:t>
            </a:fld>
            <a:endParaRPr lang="en-US"/>
          </a:p>
        </p:txBody>
      </p:sp>
    </p:spTree>
    <p:extLst>
      <p:ext uri="{BB962C8B-B14F-4D97-AF65-F5344CB8AC3E}">
        <p14:creationId xmlns:p14="http://schemas.microsoft.com/office/powerpoint/2010/main" val="32824953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368767-B500-4A19-965D-B9AC8E85351E}" type="datetimeFigureOut">
              <a:rPr lang="en-US" smtClean="0"/>
              <a:t>8/20/2019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50FBF2-F5E5-479B-8418-EDE03A05ED83}" type="slidenum">
              <a:rPr lang="en-US" smtClean="0"/>
              <a:t>‹#›</a:t>
            </a:fld>
            <a:endParaRPr lang="en-US"/>
          </a:p>
        </p:txBody>
      </p:sp>
    </p:spTree>
    <p:extLst>
      <p:ext uri="{BB962C8B-B14F-4D97-AF65-F5344CB8AC3E}">
        <p14:creationId xmlns:p14="http://schemas.microsoft.com/office/powerpoint/2010/main" val="37216595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368767-B500-4A19-965D-B9AC8E85351E}" type="datetimeFigureOut">
              <a:rPr lang="en-US" smtClean="0"/>
              <a:t>8/20/2019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50FBF2-F5E5-479B-8418-EDE03A05ED83}" type="slidenum">
              <a:rPr lang="en-US" smtClean="0"/>
              <a:t>‹#›</a:t>
            </a:fld>
            <a:endParaRPr lang="en-US"/>
          </a:p>
        </p:txBody>
      </p:sp>
    </p:spTree>
    <p:extLst>
      <p:ext uri="{BB962C8B-B14F-4D97-AF65-F5344CB8AC3E}">
        <p14:creationId xmlns:p14="http://schemas.microsoft.com/office/powerpoint/2010/main" val="23230759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368767-B500-4A19-965D-B9AC8E85351E}" type="datetimeFigureOut">
              <a:rPr lang="en-US" smtClean="0"/>
              <a:t>8/20/2019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50FBF2-F5E5-479B-8418-EDE03A05ED83}" type="slidenum">
              <a:rPr lang="en-US" smtClean="0"/>
              <a:t>‹#›</a:t>
            </a:fld>
            <a:endParaRPr lang="en-US"/>
          </a:p>
        </p:txBody>
      </p:sp>
    </p:spTree>
    <p:extLst>
      <p:ext uri="{BB962C8B-B14F-4D97-AF65-F5344CB8AC3E}">
        <p14:creationId xmlns:p14="http://schemas.microsoft.com/office/powerpoint/2010/main" val="10571245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368767-B500-4A19-965D-B9AC8E85351E}" type="datetimeFigureOut">
              <a:rPr lang="en-US" smtClean="0"/>
              <a:t>8/20/2019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50FBF2-F5E5-479B-8418-EDE03A05ED83}" type="slidenum">
              <a:rPr lang="en-US" smtClean="0"/>
              <a:t>‹#›</a:t>
            </a:fld>
            <a:endParaRPr lang="en-US"/>
          </a:p>
        </p:txBody>
      </p:sp>
    </p:spTree>
    <p:extLst>
      <p:ext uri="{BB962C8B-B14F-4D97-AF65-F5344CB8AC3E}">
        <p14:creationId xmlns:p14="http://schemas.microsoft.com/office/powerpoint/2010/main" val="4065244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noredink.com/join/nice-bucket-26"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noredink.com/join/creative-frame-85"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s://www.flocabulary.com/unit/fiction-vs-nonfiction/"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838200"/>
            <a:ext cx="6553200" cy="1938992"/>
          </a:xfrm>
          <a:prstGeom prst="rect">
            <a:avLst/>
          </a:prstGeom>
          <a:noFill/>
        </p:spPr>
        <p:txBody>
          <a:bodyPr wrap="square" rtlCol="0">
            <a:spAutoFit/>
          </a:bodyPr>
          <a:lstStyle/>
          <a:p>
            <a:r>
              <a:rPr lang="en-US" sz="6000" dirty="0" smtClean="0"/>
              <a:t>Week 2 – </a:t>
            </a:r>
          </a:p>
          <a:p>
            <a:r>
              <a:rPr lang="en-US" sz="6000" dirty="0" smtClean="0"/>
              <a:t>Language Arts</a:t>
            </a:r>
            <a:endParaRPr lang="en-US" sz="6000" dirty="0"/>
          </a:p>
        </p:txBody>
      </p:sp>
    </p:spTree>
    <p:extLst>
      <p:ext uri="{BB962C8B-B14F-4D97-AF65-F5344CB8AC3E}">
        <p14:creationId xmlns:p14="http://schemas.microsoft.com/office/powerpoint/2010/main" val="32783735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Bellringer</a:t>
            </a:r>
            <a:r>
              <a:rPr lang="en-US" dirty="0" smtClean="0"/>
              <a:t> for Wed and Thurs</a:t>
            </a:r>
            <a:endParaRPr lang="en-US" dirty="0"/>
          </a:p>
        </p:txBody>
      </p:sp>
      <p:sp>
        <p:nvSpPr>
          <p:cNvPr id="3" name="Content Placeholder 2"/>
          <p:cNvSpPr>
            <a:spLocks noGrp="1"/>
          </p:cNvSpPr>
          <p:nvPr>
            <p:ph idx="1"/>
          </p:nvPr>
        </p:nvSpPr>
        <p:spPr/>
        <p:txBody>
          <a:bodyPr/>
          <a:lstStyle/>
          <a:p>
            <a:pPr marL="0" indent="0">
              <a:buNone/>
            </a:pPr>
            <a:r>
              <a:rPr lang="en-US" dirty="0" err="1" smtClean="0"/>
              <a:t>Wedneday</a:t>
            </a:r>
            <a:r>
              <a:rPr lang="en-US" dirty="0" smtClean="0"/>
              <a:t> – Types of fiction?</a:t>
            </a:r>
          </a:p>
          <a:p>
            <a:pPr marL="0" indent="0">
              <a:buNone/>
            </a:pPr>
            <a:r>
              <a:rPr lang="en-US" dirty="0" smtClean="0"/>
              <a:t>Thursday - Conflict is the problem in a story</a:t>
            </a:r>
          </a:p>
          <a:p>
            <a:pPr marL="0" indent="0">
              <a:buNone/>
            </a:pPr>
            <a:r>
              <a:rPr lang="en-US" dirty="0" smtClean="0"/>
              <a:t>Thursday - In Eleven?</a:t>
            </a:r>
            <a:endParaRPr lang="en-US" dirty="0"/>
          </a:p>
        </p:txBody>
      </p:sp>
    </p:spTree>
    <p:extLst>
      <p:ext uri="{BB962C8B-B14F-4D97-AF65-F5344CB8AC3E}">
        <p14:creationId xmlns:p14="http://schemas.microsoft.com/office/powerpoint/2010/main" val="26175461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News</a:t>
            </a:r>
            <a:endParaRPr lang="en-US" dirty="0"/>
          </a:p>
        </p:txBody>
      </p:sp>
      <p:sp>
        <p:nvSpPr>
          <p:cNvPr id="3" name="Content Placeholder 2"/>
          <p:cNvSpPr>
            <a:spLocks noGrp="1"/>
          </p:cNvSpPr>
          <p:nvPr>
            <p:ph idx="1"/>
          </p:nvPr>
        </p:nvSpPr>
        <p:spPr/>
        <p:txBody>
          <a:bodyPr>
            <a:normAutofit fontScale="55000" lnSpcReduction="20000"/>
          </a:bodyPr>
          <a:lstStyle/>
          <a:p>
            <a:r>
              <a:rPr lang="en-US" dirty="0"/>
              <a:t>Hey Everyone! </a:t>
            </a:r>
            <a:br>
              <a:rPr lang="en-US" dirty="0"/>
            </a:br>
            <a:endParaRPr lang="en-US" dirty="0"/>
          </a:p>
          <a:p>
            <a:r>
              <a:rPr lang="en-US" dirty="0"/>
              <a:t>Congratulations to the fifth grade team for awarding the most </a:t>
            </a:r>
            <a:r>
              <a:rPr lang="en-US" dirty="0" err="1"/>
              <a:t>LiveSchool</a:t>
            </a:r>
            <a:r>
              <a:rPr lang="en-US" dirty="0"/>
              <a:t> points last week! Their students earned a combined total of 1,223 points the first week of school. </a:t>
            </a:r>
            <a:r>
              <a:rPr lang="en-US" b="1" dirty="0"/>
              <a:t>Huge shout-out to our top 5 teacher "point givers": Ms. Neale (210), Ms. Henson (215), Mr. Schmitt (394), Ms. Kelleher (374) and Ms. </a:t>
            </a:r>
            <a:r>
              <a:rPr lang="en-US" b="1" dirty="0" err="1"/>
              <a:t>DeGuira</a:t>
            </a:r>
            <a:r>
              <a:rPr lang="en-US" b="1" dirty="0"/>
              <a:t> (436!!!). </a:t>
            </a:r>
            <a:endParaRPr lang="en-US" dirty="0"/>
          </a:p>
          <a:p>
            <a:r>
              <a:rPr lang="en-US" dirty="0"/>
              <a:t/>
            </a:r>
            <a:br>
              <a:rPr lang="en-US" dirty="0"/>
            </a:br>
            <a:endParaRPr lang="en-US" dirty="0"/>
          </a:p>
          <a:p>
            <a:r>
              <a:rPr lang="en-US" dirty="0"/>
              <a:t>As a school our top 2 rewarded behaviors were "Giving our Best Effort" and "Following Instructions". Remember our IB Learner Profile focus this month is "open-minded" which means </a:t>
            </a:r>
            <a:r>
              <a:rPr lang="en-US" b="1" i="1" dirty="0"/>
              <a:t>the "open-minded" button is worth two points instead of one</a:t>
            </a:r>
            <a:r>
              <a:rPr lang="en-US" dirty="0"/>
              <a:t>! </a:t>
            </a:r>
          </a:p>
          <a:p>
            <a:r>
              <a:rPr lang="en-US" dirty="0"/>
              <a:t/>
            </a:r>
            <a:br>
              <a:rPr lang="en-US" dirty="0"/>
            </a:br>
            <a:endParaRPr lang="en-US" dirty="0"/>
          </a:p>
          <a:p>
            <a:r>
              <a:rPr lang="en-US" dirty="0"/>
              <a:t>Our first behavior incentive will be on August 23 for students who have earned 30 </a:t>
            </a:r>
            <a:r>
              <a:rPr lang="en-US" dirty="0" err="1"/>
              <a:t>LiveSchool</a:t>
            </a:r>
            <a:r>
              <a:rPr lang="en-US" dirty="0"/>
              <a:t> points so please continue to award points to students daily to celebrate their success! </a:t>
            </a:r>
          </a:p>
          <a:p>
            <a:endParaRPr lang="en-US" dirty="0"/>
          </a:p>
        </p:txBody>
      </p:sp>
    </p:spTree>
    <p:extLst>
      <p:ext uri="{BB962C8B-B14F-4D97-AF65-F5344CB8AC3E}">
        <p14:creationId xmlns:p14="http://schemas.microsoft.com/office/powerpoint/2010/main" val="5042183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Roles</a:t>
            </a:r>
            <a:endParaRPr lang="en-US" dirty="0"/>
          </a:p>
        </p:txBody>
      </p:sp>
      <p:sp>
        <p:nvSpPr>
          <p:cNvPr id="3" name="Content Placeholder 2"/>
          <p:cNvSpPr>
            <a:spLocks noGrp="1"/>
          </p:cNvSpPr>
          <p:nvPr>
            <p:ph idx="1"/>
          </p:nvPr>
        </p:nvSpPr>
        <p:spPr/>
        <p:txBody>
          <a:bodyPr>
            <a:normAutofit/>
          </a:bodyPr>
          <a:lstStyle/>
          <a:p>
            <a:r>
              <a:rPr lang="en-US" sz="2700" b="1" dirty="0"/>
              <a:t>Leader</a:t>
            </a:r>
            <a:r>
              <a:rPr lang="en-US" sz="2700" dirty="0"/>
              <a:t> (makes sure everyone has what they need to complete the task)</a:t>
            </a:r>
          </a:p>
          <a:p>
            <a:r>
              <a:rPr lang="en-US" sz="2700" b="1" dirty="0"/>
              <a:t>Artist</a:t>
            </a:r>
            <a:r>
              <a:rPr lang="en-US" sz="2700" dirty="0"/>
              <a:t> (creates visual representations of group’s work)</a:t>
            </a:r>
          </a:p>
          <a:p>
            <a:r>
              <a:rPr lang="en-US" sz="2700" b="1" dirty="0"/>
              <a:t>Librarian</a:t>
            </a:r>
            <a:r>
              <a:rPr lang="en-US" sz="2700" dirty="0"/>
              <a:t> (looks up unknown words)</a:t>
            </a:r>
          </a:p>
          <a:p>
            <a:r>
              <a:rPr lang="en-US" sz="2700" b="1" dirty="0"/>
              <a:t>Reporter</a:t>
            </a:r>
            <a:r>
              <a:rPr lang="en-US" sz="2700" dirty="0"/>
              <a:t> (asks the questions and helps the leader with presentations)</a:t>
            </a:r>
          </a:p>
        </p:txBody>
      </p:sp>
    </p:spTree>
    <p:extLst>
      <p:ext uri="{BB962C8B-B14F-4D97-AF65-F5344CB8AC3E}">
        <p14:creationId xmlns:p14="http://schemas.microsoft.com/office/powerpoint/2010/main" val="15840356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2386" y="762000"/>
            <a:ext cx="7543800" cy="5334000"/>
          </a:xfrm>
        </p:spPr>
        <p:txBody>
          <a:bodyPr>
            <a:normAutofit/>
          </a:bodyPr>
          <a:lstStyle/>
          <a:p>
            <a:pPr marL="0" indent="0">
              <a:buNone/>
            </a:pPr>
            <a:r>
              <a:rPr lang="en-US" b="1" u="sng" dirty="0" smtClean="0"/>
              <a:t>Schedule</a:t>
            </a:r>
          </a:p>
          <a:p>
            <a:pPr marL="0" indent="0">
              <a:buNone/>
            </a:pPr>
            <a:r>
              <a:rPr lang="en-US" b="1" dirty="0" smtClean="0"/>
              <a:t>Community Gathering 8:55-9:10</a:t>
            </a:r>
          </a:p>
          <a:p>
            <a:pPr marL="0" indent="0">
              <a:buNone/>
            </a:pPr>
            <a:r>
              <a:rPr lang="en-US" b="1" dirty="0" smtClean="0"/>
              <a:t>4</a:t>
            </a:r>
            <a:r>
              <a:rPr lang="en-US" b="1" baseline="30000" dirty="0" smtClean="0"/>
              <a:t>th</a:t>
            </a:r>
            <a:r>
              <a:rPr lang="en-US" b="1" dirty="0" smtClean="0"/>
              <a:t>   9:10-11:07</a:t>
            </a:r>
          </a:p>
          <a:p>
            <a:pPr marL="0" indent="0">
              <a:buNone/>
            </a:pPr>
            <a:r>
              <a:rPr lang="en-US" b="1" dirty="0" smtClean="0"/>
              <a:t>PA  11:12-11:32</a:t>
            </a:r>
          </a:p>
          <a:p>
            <a:pPr marL="0" indent="0">
              <a:buNone/>
            </a:pPr>
            <a:r>
              <a:rPr lang="en-US" b="1" dirty="0" smtClean="0"/>
              <a:t>Lunch 11:32-12:02</a:t>
            </a:r>
          </a:p>
          <a:p>
            <a:pPr marL="0" indent="0">
              <a:buNone/>
            </a:pPr>
            <a:r>
              <a:rPr lang="en-US" b="1" dirty="0" smtClean="0"/>
              <a:t>1</a:t>
            </a:r>
            <a:r>
              <a:rPr lang="en-US" b="1" baseline="30000" dirty="0" smtClean="0"/>
              <a:t>st</a:t>
            </a:r>
            <a:r>
              <a:rPr lang="en-US" b="1" dirty="0" smtClean="0"/>
              <a:t> Period 12:05-12:50</a:t>
            </a:r>
          </a:p>
          <a:p>
            <a:pPr marL="0" indent="0">
              <a:buNone/>
            </a:pPr>
            <a:r>
              <a:rPr lang="en-US" b="1" dirty="0" smtClean="0"/>
              <a:t>2</a:t>
            </a:r>
            <a:r>
              <a:rPr lang="en-US" b="1" baseline="30000" dirty="0" smtClean="0"/>
              <a:t>nd</a:t>
            </a:r>
            <a:r>
              <a:rPr lang="en-US" b="1" dirty="0" smtClean="0"/>
              <a:t> Period 12:55 – 1:52</a:t>
            </a:r>
          </a:p>
          <a:p>
            <a:pPr marL="0" indent="0">
              <a:buNone/>
            </a:pPr>
            <a:r>
              <a:rPr lang="en-US" b="1" dirty="0" smtClean="0"/>
              <a:t>5</a:t>
            </a:r>
            <a:r>
              <a:rPr lang="en-US" b="1" baseline="30000" dirty="0" smtClean="0"/>
              <a:t>th</a:t>
            </a:r>
            <a:r>
              <a:rPr lang="en-US" b="1" dirty="0" smtClean="0"/>
              <a:t> Period 1:55 – 2:52</a:t>
            </a:r>
          </a:p>
          <a:p>
            <a:pPr marL="0" indent="0">
              <a:buNone/>
            </a:pPr>
            <a:r>
              <a:rPr lang="en-US" b="1" dirty="0" smtClean="0"/>
              <a:t>6</a:t>
            </a:r>
            <a:r>
              <a:rPr lang="en-US" b="1" baseline="30000" dirty="0" smtClean="0"/>
              <a:t>th</a:t>
            </a:r>
            <a:r>
              <a:rPr lang="en-US" b="1" dirty="0" smtClean="0"/>
              <a:t> Period 2:57 to 3:55</a:t>
            </a:r>
            <a:endParaRPr lang="en-US" dirty="0"/>
          </a:p>
          <a:p>
            <a:endParaRPr lang="en-US" dirty="0"/>
          </a:p>
        </p:txBody>
      </p:sp>
    </p:spTree>
    <p:extLst>
      <p:ext uri="{BB962C8B-B14F-4D97-AF65-F5344CB8AC3E}">
        <p14:creationId xmlns:p14="http://schemas.microsoft.com/office/powerpoint/2010/main" val="23322938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Language Arts Homework</a:t>
            </a:r>
            <a:endParaRPr lang="en-US" dirty="0"/>
          </a:p>
        </p:txBody>
      </p:sp>
      <p:sp>
        <p:nvSpPr>
          <p:cNvPr id="3" name="Content Placeholder 2"/>
          <p:cNvSpPr>
            <a:spLocks noGrp="1"/>
          </p:cNvSpPr>
          <p:nvPr>
            <p:ph idx="1"/>
          </p:nvPr>
        </p:nvSpPr>
        <p:spPr/>
        <p:txBody>
          <a:bodyPr>
            <a:normAutofit/>
          </a:bodyPr>
          <a:lstStyle/>
          <a:p>
            <a:r>
              <a:rPr lang="en-US" dirty="0"/>
              <a:t>Join the class link below and take the diagnostic test (due Friday by 4pm)</a:t>
            </a:r>
          </a:p>
          <a:p>
            <a:pPr marL="0" indent="0">
              <a:buNone/>
            </a:pPr>
            <a:r>
              <a:rPr lang="en-US" dirty="0"/>
              <a:t> </a:t>
            </a:r>
          </a:p>
          <a:p>
            <a:r>
              <a:rPr lang="en-US" u="sng" dirty="0">
                <a:hlinkClick r:id="rId2"/>
              </a:rPr>
              <a:t>https://www.noredink.com/join/nice-bucket-26</a:t>
            </a:r>
            <a:endParaRPr lang="en-US" dirty="0"/>
          </a:p>
          <a:p>
            <a:endParaRPr lang="en-US" dirty="0"/>
          </a:p>
        </p:txBody>
      </p:sp>
    </p:spTree>
    <p:extLst>
      <p:ext uri="{BB962C8B-B14F-4D97-AF65-F5344CB8AC3E}">
        <p14:creationId xmlns:p14="http://schemas.microsoft.com/office/powerpoint/2010/main" val="6371046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Language Arts Homework</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Honors </a:t>
            </a:r>
            <a:r>
              <a:rPr lang="en-US" dirty="0"/>
              <a:t>Language Arts Homework:</a:t>
            </a:r>
          </a:p>
          <a:p>
            <a:pPr marL="0" indent="0">
              <a:buNone/>
            </a:pPr>
            <a:r>
              <a:rPr lang="en-US" dirty="0"/>
              <a:t> </a:t>
            </a:r>
          </a:p>
          <a:p>
            <a:r>
              <a:rPr lang="en-US" dirty="0"/>
              <a:t>Join the class link below and take the diagnostic test (due Friday by 4pm)</a:t>
            </a:r>
          </a:p>
          <a:p>
            <a:r>
              <a:rPr lang="en-US" dirty="0"/>
              <a:t> </a:t>
            </a:r>
          </a:p>
          <a:p>
            <a:r>
              <a:rPr lang="en-US" u="sng" dirty="0">
                <a:hlinkClick r:id="rId2"/>
              </a:rPr>
              <a:t>https://www.noredink.com/join/creative-frame-85</a:t>
            </a:r>
            <a:r>
              <a:rPr lang="en-US" dirty="0"/>
              <a:t> </a:t>
            </a:r>
          </a:p>
          <a:p>
            <a:endParaRPr lang="en-US" dirty="0"/>
          </a:p>
        </p:txBody>
      </p:sp>
    </p:spTree>
    <p:extLst>
      <p:ext uri="{BB962C8B-B14F-4D97-AF65-F5344CB8AC3E}">
        <p14:creationId xmlns:p14="http://schemas.microsoft.com/office/powerpoint/2010/main" val="29661591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Bell Ringer</a:t>
            </a:r>
            <a:endParaRPr lang="en-US" dirty="0"/>
          </a:p>
        </p:txBody>
      </p:sp>
      <p:sp>
        <p:nvSpPr>
          <p:cNvPr id="3" name="Content Placeholder 2"/>
          <p:cNvSpPr>
            <a:spLocks noGrp="1"/>
          </p:cNvSpPr>
          <p:nvPr>
            <p:ph idx="1"/>
          </p:nvPr>
        </p:nvSpPr>
        <p:spPr/>
        <p:txBody>
          <a:bodyPr>
            <a:normAutofit/>
          </a:bodyPr>
          <a:lstStyle/>
          <a:p>
            <a:r>
              <a:rPr lang="en-US" sz="2400" dirty="0" smtClean="0"/>
              <a:t>Describe the difference between fiction and nonfiction?</a:t>
            </a:r>
          </a:p>
          <a:p>
            <a:pPr marL="0" indent="0">
              <a:buNone/>
            </a:pPr>
            <a:r>
              <a:rPr lang="en-US" sz="2400" dirty="0" smtClean="0"/>
              <a:t>____________________________________________________________________________________________________________________________________________________________</a:t>
            </a:r>
            <a:endParaRPr lang="en-US" sz="2400" dirty="0"/>
          </a:p>
        </p:txBody>
      </p:sp>
      <p:pic>
        <p:nvPicPr>
          <p:cNvPr id="4" name="Picture 3" descr="Library Grits: Genre: Fantasy into Actio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3919530"/>
            <a:ext cx="7162800" cy="2206633"/>
          </a:xfrm>
          <a:prstGeom prst="rect">
            <a:avLst/>
          </a:prstGeom>
        </p:spPr>
      </p:pic>
    </p:spTree>
    <p:extLst>
      <p:ext uri="{BB962C8B-B14F-4D97-AF65-F5344CB8AC3E}">
        <p14:creationId xmlns:p14="http://schemas.microsoft.com/office/powerpoint/2010/main" val="12979478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Fiction vs. Nonfiction</a:t>
            </a:r>
            <a:endParaRPr lang="en-US" dirty="0"/>
          </a:p>
        </p:txBody>
      </p:sp>
      <p:sp>
        <p:nvSpPr>
          <p:cNvPr id="3" name="Content Placeholder 2"/>
          <p:cNvSpPr>
            <a:spLocks noGrp="1"/>
          </p:cNvSpPr>
          <p:nvPr>
            <p:ph idx="1"/>
          </p:nvPr>
        </p:nvSpPr>
        <p:spPr/>
        <p:txBody>
          <a:bodyPr/>
          <a:lstStyle/>
          <a:p>
            <a:r>
              <a:rPr lang="en-US" dirty="0">
                <a:hlinkClick r:id="rId2"/>
              </a:rPr>
              <a:t>https://www.flocabulary.com/unit/fiction-vs-nonfiction</a:t>
            </a:r>
            <a:r>
              <a:rPr lang="en-US" dirty="0" smtClean="0">
                <a:hlinkClick r:id="rId2"/>
              </a:rPr>
              <a:t>/</a:t>
            </a:r>
            <a:endParaRPr lang="en-US" dirty="0" smtClean="0"/>
          </a:p>
          <a:p>
            <a:r>
              <a:rPr lang="en-US" dirty="0" smtClean="0"/>
              <a:t>Fiction has untruthful elements (made up stuff) while nonfiction must be absolute truth</a:t>
            </a:r>
            <a:endParaRPr lang="en-US" dirty="0"/>
          </a:p>
        </p:txBody>
      </p:sp>
      <p:pic>
        <p:nvPicPr>
          <p:cNvPr id="4" name="Picture 3" descr="Library Grits: Genre: Fantasy into Acti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3919530"/>
            <a:ext cx="7162800" cy="2206633"/>
          </a:xfrm>
          <a:prstGeom prst="rect">
            <a:avLst/>
          </a:prstGeom>
        </p:spPr>
      </p:pic>
    </p:spTree>
    <p:extLst>
      <p:ext uri="{BB962C8B-B14F-4D97-AF65-F5344CB8AC3E}">
        <p14:creationId xmlns:p14="http://schemas.microsoft.com/office/powerpoint/2010/main" val="13781268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Bell Ringer</a:t>
            </a:r>
            <a:endParaRPr lang="en-US" dirty="0"/>
          </a:p>
        </p:txBody>
      </p:sp>
      <p:sp>
        <p:nvSpPr>
          <p:cNvPr id="3" name="Content Placeholder 2"/>
          <p:cNvSpPr>
            <a:spLocks noGrp="1"/>
          </p:cNvSpPr>
          <p:nvPr>
            <p:ph idx="1"/>
          </p:nvPr>
        </p:nvSpPr>
        <p:spPr/>
        <p:txBody>
          <a:bodyPr>
            <a:normAutofit/>
          </a:bodyPr>
          <a:lstStyle/>
          <a:p>
            <a:r>
              <a:rPr lang="en-US" sz="2400" dirty="0" smtClean="0"/>
              <a:t>What kinds of writing go into Fiction?</a:t>
            </a:r>
          </a:p>
          <a:p>
            <a:pPr marL="0" indent="0">
              <a:buNone/>
            </a:pPr>
            <a:r>
              <a:rPr lang="en-US" sz="2400" dirty="0" smtClean="0"/>
              <a:t>____________________________________________________________________________________________________________________________________________________________</a:t>
            </a:r>
            <a:endParaRPr lang="en-US" sz="2400" dirty="0"/>
          </a:p>
        </p:txBody>
      </p:sp>
      <p:pic>
        <p:nvPicPr>
          <p:cNvPr id="4" name="Picture 3" descr="Library Grits: Genre: Fantasy into Actio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3919530"/>
            <a:ext cx="7162800" cy="2206633"/>
          </a:xfrm>
          <a:prstGeom prst="rect">
            <a:avLst/>
          </a:prstGeom>
        </p:spPr>
      </p:pic>
    </p:spTree>
    <p:extLst>
      <p:ext uri="{BB962C8B-B14F-4D97-AF65-F5344CB8AC3E}">
        <p14:creationId xmlns:p14="http://schemas.microsoft.com/office/powerpoint/2010/main" val="33466580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Bell Ringer</a:t>
            </a:r>
            <a:endParaRPr lang="en-US" dirty="0"/>
          </a:p>
        </p:txBody>
      </p:sp>
      <p:sp>
        <p:nvSpPr>
          <p:cNvPr id="3" name="Content Placeholder 2"/>
          <p:cNvSpPr>
            <a:spLocks noGrp="1"/>
          </p:cNvSpPr>
          <p:nvPr>
            <p:ph idx="1"/>
          </p:nvPr>
        </p:nvSpPr>
        <p:spPr/>
        <p:txBody>
          <a:bodyPr>
            <a:normAutofit/>
          </a:bodyPr>
          <a:lstStyle/>
          <a:p>
            <a:r>
              <a:rPr lang="en-US" sz="2400" dirty="0" smtClean="0"/>
              <a:t>What kinds of writing go into Fiction?</a:t>
            </a:r>
          </a:p>
          <a:p>
            <a:r>
              <a:rPr lang="en-US" sz="2400" dirty="0" smtClean="0"/>
              <a:t>Fantasy, realistic fiction, horror, adventure, mystery, sci-fi, historical fiction, Folk Tales</a:t>
            </a:r>
          </a:p>
          <a:p>
            <a:r>
              <a:rPr lang="en-US" sz="2400" dirty="0" smtClean="0"/>
              <a:t>What type of fiction is “Eleven”?  Realistic fiction</a:t>
            </a:r>
          </a:p>
        </p:txBody>
      </p:sp>
      <p:pic>
        <p:nvPicPr>
          <p:cNvPr id="4" name="Picture 3" descr="Library Grits: Genre: Fantasy into Actio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3919530"/>
            <a:ext cx="7162800" cy="2206633"/>
          </a:xfrm>
          <a:prstGeom prst="rect">
            <a:avLst/>
          </a:prstGeom>
        </p:spPr>
      </p:pic>
    </p:spTree>
    <p:extLst>
      <p:ext uri="{BB962C8B-B14F-4D97-AF65-F5344CB8AC3E}">
        <p14:creationId xmlns:p14="http://schemas.microsoft.com/office/powerpoint/2010/main" val="34932218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04111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Setting Up Language Arts Notebooks</a:t>
            </a:r>
            <a:endParaRPr lang="en-US" dirty="0"/>
          </a:p>
        </p:txBody>
      </p:sp>
      <p:sp>
        <p:nvSpPr>
          <p:cNvPr id="3" name="Content Placeholder 2"/>
          <p:cNvSpPr>
            <a:spLocks noGrp="1"/>
          </p:cNvSpPr>
          <p:nvPr>
            <p:ph idx="1"/>
          </p:nvPr>
        </p:nvSpPr>
        <p:spPr/>
        <p:txBody>
          <a:bodyPr/>
          <a:lstStyle/>
          <a:p>
            <a:r>
              <a:rPr lang="en-US" dirty="0" smtClean="0"/>
              <a:t>Make sure that you have numbered all the pages front and back</a:t>
            </a:r>
          </a:p>
          <a:p>
            <a:r>
              <a:rPr lang="en-US" dirty="0" smtClean="0"/>
              <a:t>Make sure that pages 1-8 are titled “Table of Contents”</a:t>
            </a:r>
          </a:p>
          <a:p>
            <a:r>
              <a:rPr lang="en-US" dirty="0" smtClean="0"/>
              <a:t>Page 9 is titled “Eleven, By Sandra Cisneros”</a:t>
            </a:r>
          </a:p>
          <a:p>
            <a:r>
              <a:rPr lang="en-US" dirty="0" smtClean="0"/>
              <a:t>Tape in Bell Ringer to Page 10</a:t>
            </a:r>
            <a:endParaRPr lang="en-US" dirty="0"/>
          </a:p>
        </p:txBody>
      </p:sp>
    </p:spTree>
    <p:extLst>
      <p:ext uri="{BB962C8B-B14F-4D97-AF65-F5344CB8AC3E}">
        <p14:creationId xmlns:p14="http://schemas.microsoft.com/office/powerpoint/2010/main" val="22529892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Hold Your Thinking- Tape into p. 9</a:t>
            </a:r>
            <a:endParaRPr lang="en-US" dirty="0"/>
          </a:p>
        </p:txBody>
      </p:sp>
      <p:pic>
        <p:nvPicPr>
          <p:cNvPr id="4" name="Content Placeholder 3" descr="A Principal's Reflections: The Challenge of Change is Not You"/>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72540" y="1662906"/>
            <a:ext cx="6598920" cy="4400550"/>
          </a:xfrm>
        </p:spPr>
      </p:pic>
    </p:spTree>
    <p:extLst>
      <p:ext uri="{BB962C8B-B14F-4D97-AF65-F5344CB8AC3E}">
        <p14:creationId xmlns:p14="http://schemas.microsoft.com/office/powerpoint/2010/main" val="14582129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HOLD YOUR THINKING WITH “ELEVEN”</a:t>
            </a:r>
            <a:endParaRPr lang="en-US" dirty="0"/>
          </a:p>
        </p:txBody>
      </p:sp>
      <p:sp>
        <p:nvSpPr>
          <p:cNvPr id="3" name="Content Placeholder 2"/>
          <p:cNvSpPr>
            <a:spLocks noGrp="1"/>
          </p:cNvSpPr>
          <p:nvPr>
            <p:ph idx="1"/>
          </p:nvPr>
        </p:nvSpPr>
        <p:spPr/>
        <p:txBody>
          <a:bodyPr/>
          <a:lstStyle/>
          <a:p>
            <a:r>
              <a:rPr lang="en-US" dirty="0" smtClean="0"/>
              <a:t>Turn to page 36 in your textbook</a:t>
            </a:r>
          </a:p>
          <a:p>
            <a:r>
              <a:rPr lang="en-US" dirty="0" smtClean="0"/>
              <a:t>We are going to do “Hold Your Thinking” (in your notebook page 9) while  we read</a:t>
            </a:r>
            <a:endParaRPr lang="en-US" dirty="0"/>
          </a:p>
        </p:txBody>
      </p:sp>
    </p:spTree>
    <p:extLst>
      <p:ext uri="{BB962C8B-B14F-4D97-AF65-F5344CB8AC3E}">
        <p14:creationId xmlns:p14="http://schemas.microsoft.com/office/powerpoint/2010/main" val="9063805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Hold Your Thinking Post-It Lot</a:t>
            </a:r>
            <a:endParaRPr lang="en-US" dirty="0"/>
          </a:p>
        </p:txBody>
      </p:sp>
      <p:sp>
        <p:nvSpPr>
          <p:cNvPr id="3" name="Content Placeholder 2"/>
          <p:cNvSpPr>
            <a:spLocks noGrp="1"/>
          </p:cNvSpPr>
          <p:nvPr>
            <p:ph idx="1"/>
          </p:nvPr>
        </p:nvSpPr>
        <p:spPr/>
        <p:txBody>
          <a:bodyPr/>
          <a:lstStyle/>
          <a:p>
            <a:pPr marL="0" indent="0">
              <a:buNone/>
            </a:pPr>
            <a:r>
              <a:rPr lang="en-US" dirty="0" smtClean="0"/>
              <a:t>Character Names		One Memorable Part</a:t>
            </a:r>
          </a:p>
          <a:p>
            <a:pPr marL="0" indent="0">
              <a:buNone/>
            </a:pPr>
            <a:endParaRPr lang="en-US" dirty="0"/>
          </a:p>
          <a:p>
            <a:pPr marL="0" indent="0">
              <a:buNone/>
            </a:pPr>
            <a:endParaRPr lang="en-US" dirty="0" smtClean="0"/>
          </a:p>
          <a:p>
            <a:pPr marL="0" indent="0">
              <a:buNone/>
            </a:pPr>
            <a:endParaRPr lang="en-US" dirty="0"/>
          </a:p>
          <a:p>
            <a:pPr marL="0" indent="0">
              <a:buNone/>
            </a:pPr>
            <a:r>
              <a:rPr lang="en-US" dirty="0" smtClean="0"/>
              <a:t>Two Sentence Summary		Connections</a:t>
            </a:r>
            <a:endParaRPr lang="en-US" dirty="0"/>
          </a:p>
        </p:txBody>
      </p:sp>
    </p:spTree>
    <p:extLst>
      <p:ext uri="{BB962C8B-B14F-4D97-AF65-F5344CB8AC3E}">
        <p14:creationId xmlns:p14="http://schemas.microsoft.com/office/powerpoint/2010/main" val="37222805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 Project</a:t>
            </a:r>
            <a:endParaRPr lang="en-US" dirty="0"/>
          </a:p>
        </p:txBody>
      </p:sp>
      <p:sp>
        <p:nvSpPr>
          <p:cNvPr id="3" name="Content Placeholder 2"/>
          <p:cNvSpPr>
            <a:spLocks noGrp="1"/>
          </p:cNvSpPr>
          <p:nvPr>
            <p:ph idx="1"/>
          </p:nvPr>
        </p:nvSpPr>
        <p:spPr/>
        <p:txBody>
          <a:bodyPr/>
          <a:lstStyle/>
          <a:p>
            <a:r>
              <a:rPr lang="en-US" dirty="0" smtClean="0"/>
              <a:t>Everyone gets a big poster</a:t>
            </a:r>
          </a:p>
          <a:p>
            <a:r>
              <a:rPr lang="en-US" dirty="0" smtClean="0"/>
              <a:t>I want you to design a sweater that reflects your identity</a:t>
            </a:r>
          </a:p>
          <a:p>
            <a:r>
              <a:rPr lang="en-US" dirty="0" smtClean="0"/>
              <a:t>On the back of your  poster, you must have a 5 sentence “artist statement” that explains how the sweater reflects </a:t>
            </a:r>
            <a:r>
              <a:rPr lang="en-US" i="1" dirty="0" smtClean="0"/>
              <a:t>YOU.</a:t>
            </a:r>
          </a:p>
          <a:p>
            <a:r>
              <a:rPr lang="en-US" dirty="0" smtClean="0"/>
              <a:t>Prepare to Present xoxo</a:t>
            </a:r>
          </a:p>
        </p:txBody>
      </p:sp>
    </p:spTree>
    <p:extLst>
      <p:ext uri="{BB962C8B-B14F-4D97-AF65-F5344CB8AC3E}">
        <p14:creationId xmlns:p14="http://schemas.microsoft.com/office/powerpoint/2010/main" val="19988941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“Eleven” </a:t>
            </a:r>
            <a:endParaRPr lang="en-US" dirty="0"/>
          </a:p>
        </p:txBody>
      </p:sp>
      <p:sp>
        <p:nvSpPr>
          <p:cNvPr id="3" name="Content Placeholder 2"/>
          <p:cNvSpPr>
            <a:spLocks noGrp="1"/>
          </p:cNvSpPr>
          <p:nvPr>
            <p:ph idx="1"/>
          </p:nvPr>
        </p:nvSpPr>
        <p:spPr/>
        <p:txBody>
          <a:bodyPr>
            <a:normAutofit/>
          </a:bodyPr>
          <a:lstStyle/>
          <a:p>
            <a:r>
              <a:rPr lang="en-US" sz="4000" dirty="0" smtClean="0"/>
              <a:t>What is a narrative?</a:t>
            </a:r>
            <a:endParaRPr lang="en-US" sz="4000" dirty="0"/>
          </a:p>
        </p:txBody>
      </p:sp>
    </p:spTree>
    <p:extLst>
      <p:ext uri="{BB962C8B-B14F-4D97-AF65-F5344CB8AC3E}">
        <p14:creationId xmlns:p14="http://schemas.microsoft.com/office/powerpoint/2010/main" val="11835943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“Eleven” </a:t>
            </a:r>
            <a:endParaRPr lang="en-US" dirty="0"/>
          </a:p>
        </p:txBody>
      </p:sp>
      <p:sp>
        <p:nvSpPr>
          <p:cNvPr id="3" name="Content Placeholder 2"/>
          <p:cNvSpPr>
            <a:spLocks noGrp="1"/>
          </p:cNvSpPr>
          <p:nvPr>
            <p:ph idx="1"/>
          </p:nvPr>
        </p:nvSpPr>
        <p:spPr/>
        <p:txBody>
          <a:bodyPr>
            <a:normAutofit/>
          </a:bodyPr>
          <a:lstStyle/>
          <a:p>
            <a:r>
              <a:rPr lang="en-US" sz="4000" dirty="0" smtClean="0"/>
              <a:t>What is a narrative?</a:t>
            </a:r>
          </a:p>
          <a:p>
            <a:r>
              <a:rPr lang="en-US" sz="4000" dirty="0" smtClean="0"/>
              <a:t>A narrative can be nonfiction or fiction</a:t>
            </a:r>
          </a:p>
          <a:p>
            <a:r>
              <a:rPr lang="en-US" sz="4000" dirty="0" smtClean="0"/>
              <a:t>It is when the story is told in first person point of view</a:t>
            </a:r>
            <a:endParaRPr lang="en-US" sz="4000" dirty="0"/>
          </a:p>
        </p:txBody>
      </p:sp>
    </p:spTree>
    <p:extLst>
      <p:ext uri="{BB962C8B-B14F-4D97-AF65-F5344CB8AC3E}">
        <p14:creationId xmlns:p14="http://schemas.microsoft.com/office/powerpoint/2010/main" val="4074746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Flocabulary POV</a:t>
            </a:r>
            <a:endParaRPr lang="en-US" dirty="0"/>
          </a:p>
        </p:txBody>
      </p:sp>
      <p:pic>
        <p:nvPicPr>
          <p:cNvPr id="4" name="Content Placeholder 3" descr="Jenni Merritt: Pick a Point of View"/>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10323" y="1600200"/>
            <a:ext cx="5923354" cy="4525963"/>
          </a:xfrm>
        </p:spPr>
      </p:pic>
    </p:spTree>
    <p:extLst>
      <p:ext uri="{BB962C8B-B14F-4D97-AF65-F5344CB8AC3E}">
        <p14:creationId xmlns:p14="http://schemas.microsoft.com/office/powerpoint/2010/main" val="124506363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“Eleven” Diary Entry</a:t>
            </a:r>
            <a:endParaRPr lang="en-US" dirty="0"/>
          </a:p>
        </p:txBody>
      </p:sp>
      <p:sp>
        <p:nvSpPr>
          <p:cNvPr id="3" name="Content Placeholder 2"/>
          <p:cNvSpPr>
            <a:spLocks noGrp="1"/>
          </p:cNvSpPr>
          <p:nvPr>
            <p:ph idx="1"/>
          </p:nvPr>
        </p:nvSpPr>
        <p:spPr/>
        <p:txBody>
          <a:bodyPr/>
          <a:lstStyle/>
          <a:p>
            <a:r>
              <a:rPr lang="en-US" dirty="0" smtClean="0"/>
              <a:t>Write a diary entry as if you are Rachel from the short story “Eleven.” You are writing the day after her birthday and the events that took place in the story. What might she say? How is she feeling today? What might she tell her diary?</a:t>
            </a:r>
            <a:endParaRPr lang="en-US" dirty="0"/>
          </a:p>
        </p:txBody>
      </p:sp>
    </p:spTree>
    <p:extLst>
      <p:ext uri="{BB962C8B-B14F-4D97-AF65-F5344CB8AC3E}">
        <p14:creationId xmlns:p14="http://schemas.microsoft.com/office/powerpoint/2010/main" val="26021788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5"/>
          <p:cNvSpPr txBox="1">
            <a:spLocks noGrp="1"/>
          </p:cNvSpPr>
          <p:nvPr>
            <p:ph type="title"/>
          </p:nvPr>
        </p:nvSpPr>
        <p:spPr>
          <a:xfrm>
            <a:off x="311700" y="857250"/>
            <a:ext cx="8520600" cy="801000"/>
          </a:xfrm>
          <a:prstGeom prst="rect">
            <a:avLst/>
          </a:prstGeom>
        </p:spPr>
        <p:txBody>
          <a:bodyPr spcFirstLastPara="1" vert="horz" wrap="square" lIns="91425" tIns="91425" rIns="91425" bIns="91425" rtlCol="0" anchor="t" anchorCtr="0">
            <a:noAutofit/>
          </a:bodyPr>
          <a:lstStyle/>
          <a:p>
            <a:pPr algn="l"/>
            <a:r>
              <a:rPr lang="en"/>
              <a:t>What’s Happening Today</a:t>
            </a:r>
            <a:endParaRPr/>
          </a:p>
        </p:txBody>
      </p:sp>
      <p:sp>
        <p:nvSpPr>
          <p:cNvPr id="75" name="Google Shape;75;p15"/>
          <p:cNvSpPr txBox="1">
            <a:spLocks noGrp="1"/>
          </p:cNvSpPr>
          <p:nvPr>
            <p:ph type="body" idx="1"/>
          </p:nvPr>
        </p:nvSpPr>
        <p:spPr>
          <a:xfrm>
            <a:off x="311700" y="1525100"/>
            <a:ext cx="5751750" cy="4113700"/>
          </a:xfrm>
          <a:prstGeom prst="rect">
            <a:avLst/>
          </a:prstGeom>
        </p:spPr>
        <p:txBody>
          <a:bodyPr spcFirstLastPara="1" vert="horz" wrap="square" lIns="91425" tIns="91425" rIns="91425" bIns="91425" rtlCol="0" anchor="t" anchorCtr="0">
            <a:noAutofit/>
          </a:bodyPr>
          <a:lstStyle/>
          <a:p>
            <a:pPr marL="0" indent="0">
              <a:buNone/>
            </a:pPr>
            <a:r>
              <a:rPr lang="en" sz="1500" u="sng" dirty="0"/>
              <a:t>Unit Essential Question:</a:t>
            </a:r>
            <a:endParaRPr sz="1500" u="sng" dirty="0"/>
          </a:p>
          <a:p>
            <a:pPr marL="0" indent="0">
              <a:spcBef>
                <a:spcPts val="1600"/>
              </a:spcBef>
              <a:buNone/>
            </a:pPr>
            <a:r>
              <a:rPr lang="en" sz="1500" dirty="0"/>
              <a:t> What influences one’s identity?</a:t>
            </a:r>
            <a:endParaRPr sz="1500" dirty="0"/>
          </a:p>
          <a:p>
            <a:pPr marL="0" indent="0">
              <a:spcBef>
                <a:spcPts val="1600"/>
              </a:spcBef>
              <a:buNone/>
            </a:pPr>
            <a:r>
              <a:rPr lang="en" sz="1500" u="sng" dirty="0"/>
              <a:t>Focus Question: </a:t>
            </a:r>
            <a:endParaRPr sz="1500" u="sng" dirty="0"/>
          </a:p>
          <a:p>
            <a:pPr marL="0" indent="0">
              <a:spcBef>
                <a:spcPts val="1600"/>
              </a:spcBef>
              <a:buNone/>
            </a:pPr>
            <a:r>
              <a:rPr lang="en" sz="1500" dirty="0"/>
              <a:t>-What distinguishes “Eleven” as narrative writing? </a:t>
            </a:r>
            <a:endParaRPr sz="1500" dirty="0"/>
          </a:p>
          <a:p>
            <a:pPr marL="0" indent="0">
              <a:spcBef>
                <a:spcPts val="1600"/>
              </a:spcBef>
              <a:buNone/>
            </a:pPr>
            <a:r>
              <a:rPr lang="en" sz="1500" u="sng" dirty="0"/>
              <a:t>Objectives:</a:t>
            </a:r>
            <a:endParaRPr sz="1500" u="sng" dirty="0"/>
          </a:p>
          <a:p>
            <a:pPr marL="285750" indent="-285750">
              <a:spcBef>
                <a:spcPts val="1600"/>
              </a:spcBef>
              <a:buFontTx/>
              <a:buChar char="-"/>
            </a:pPr>
            <a:r>
              <a:rPr lang="en" sz="1500" dirty="0" smtClean="0"/>
              <a:t>We can maintain our writing notebooks and stay organzied</a:t>
            </a:r>
          </a:p>
          <a:p>
            <a:pPr marL="285750" indent="-285750">
              <a:spcBef>
                <a:spcPts val="1600"/>
              </a:spcBef>
              <a:buFontTx/>
              <a:buChar char="-"/>
            </a:pPr>
            <a:r>
              <a:rPr lang="en" sz="1500" dirty="0" smtClean="0"/>
              <a:t>We </a:t>
            </a:r>
            <a:r>
              <a:rPr lang="en" sz="1500" dirty="0"/>
              <a:t>can learn the characteristics of narrative </a:t>
            </a:r>
            <a:r>
              <a:rPr lang="en" sz="1500" dirty="0" smtClean="0"/>
              <a:t>writing</a:t>
            </a:r>
            <a:endParaRPr lang="en" sz="1500" dirty="0"/>
          </a:p>
          <a:p>
            <a:pPr marL="285750" indent="-285750">
              <a:spcBef>
                <a:spcPts val="1600"/>
              </a:spcBef>
              <a:buFontTx/>
              <a:buChar char="-"/>
            </a:pPr>
            <a:r>
              <a:rPr lang="en" sz="1500" dirty="0" smtClean="0"/>
              <a:t>We </a:t>
            </a:r>
            <a:r>
              <a:rPr lang="en" sz="1500" dirty="0"/>
              <a:t>can apply the characteristics of narrative writing </a:t>
            </a:r>
            <a:r>
              <a:rPr lang="en" sz="1500" dirty="0" smtClean="0"/>
              <a:t>to our own writing</a:t>
            </a:r>
            <a:endParaRPr sz="1500" dirty="0"/>
          </a:p>
        </p:txBody>
      </p:sp>
      <p:sp>
        <p:nvSpPr>
          <p:cNvPr id="76" name="Google Shape;76;p15"/>
          <p:cNvSpPr txBox="1">
            <a:spLocks noGrp="1"/>
          </p:cNvSpPr>
          <p:nvPr>
            <p:ph type="body" idx="2"/>
          </p:nvPr>
        </p:nvSpPr>
        <p:spPr>
          <a:xfrm>
            <a:off x="5823575" y="1183400"/>
            <a:ext cx="3125700" cy="3474900"/>
          </a:xfrm>
          <a:prstGeom prst="rect">
            <a:avLst/>
          </a:prstGeom>
        </p:spPr>
        <p:txBody>
          <a:bodyPr spcFirstLastPara="1" vert="horz" wrap="square" lIns="91425" tIns="91425" rIns="91425" bIns="91425" rtlCol="0" anchor="t" anchorCtr="0">
            <a:noAutofit/>
          </a:bodyPr>
          <a:lstStyle/>
          <a:p>
            <a:pPr marL="0" indent="0">
              <a:buNone/>
            </a:pPr>
            <a:r>
              <a:rPr lang="en" sz="1500" u="sng" dirty="0"/>
              <a:t>Our Agenda:</a:t>
            </a:r>
            <a:endParaRPr sz="1500" u="sng" dirty="0"/>
          </a:p>
          <a:p>
            <a:pPr indent="-323850">
              <a:buSzPts val="1500"/>
            </a:pPr>
            <a:r>
              <a:rPr lang="en" sz="1500" dirty="0" smtClean="0"/>
              <a:t>Bell Ringer</a:t>
            </a:r>
          </a:p>
          <a:p>
            <a:pPr indent="-323850">
              <a:buSzPts val="1500"/>
            </a:pPr>
            <a:r>
              <a:rPr lang="en" sz="1500" dirty="0" smtClean="0"/>
              <a:t>Interative Notebook Set-Up</a:t>
            </a:r>
          </a:p>
          <a:p>
            <a:pPr indent="-323850">
              <a:buSzPts val="1500"/>
            </a:pPr>
            <a:r>
              <a:rPr lang="en" sz="1500" dirty="0" smtClean="0"/>
              <a:t>Teaching </a:t>
            </a:r>
            <a:r>
              <a:rPr lang="en" sz="1500" dirty="0"/>
              <a:t>Point: identity and narrative writing</a:t>
            </a:r>
            <a:endParaRPr sz="1500" dirty="0"/>
          </a:p>
          <a:p>
            <a:pPr indent="-323850">
              <a:buSzPts val="1500"/>
            </a:pPr>
            <a:r>
              <a:rPr lang="en" sz="1500" dirty="0"/>
              <a:t>Reading “Eleven” by Sandra Cisneros </a:t>
            </a:r>
            <a:endParaRPr lang="en" sz="1500" dirty="0" smtClean="0"/>
          </a:p>
          <a:p>
            <a:pPr indent="-323850">
              <a:buSzPts val="1500"/>
            </a:pPr>
            <a:endParaRPr sz="1500" dirty="0"/>
          </a:p>
          <a:p>
            <a:pPr indent="0">
              <a:spcBef>
                <a:spcPts val="1600"/>
              </a:spcBef>
              <a:spcAft>
                <a:spcPts val="1600"/>
              </a:spcAft>
              <a:buNone/>
            </a:pPr>
            <a:r>
              <a:rPr lang="en" sz="1700" dirty="0"/>
              <a:t> </a:t>
            </a:r>
            <a:endParaRPr sz="1700" dirty="0"/>
          </a:p>
        </p:txBody>
      </p:sp>
      <p:sp>
        <p:nvSpPr>
          <p:cNvPr id="78" name="Google Shape;78;p15"/>
          <p:cNvSpPr txBox="1"/>
          <p:nvPr/>
        </p:nvSpPr>
        <p:spPr>
          <a:xfrm>
            <a:off x="454125" y="5479700"/>
            <a:ext cx="889800" cy="380100"/>
          </a:xfrm>
          <a:prstGeom prst="rect">
            <a:avLst/>
          </a:prstGeom>
          <a:noFill/>
          <a:ln>
            <a:noFill/>
          </a:ln>
        </p:spPr>
        <p:txBody>
          <a:bodyPr spcFirstLastPara="1" wrap="square" lIns="91425" tIns="91425" rIns="91425" bIns="91425" anchor="t" anchorCtr="0">
            <a:noAutofit/>
          </a:bodyPr>
          <a:lstStyle/>
          <a:p>
            <a:pPr>
              <a:buClr>
                <a:srgbClr val="FFFFFF"/>
              </a:buClr>
            </a:pPr>
            <a:r>
              <a:rPr lang="en" sz="1400" dirty="0" smtClean="0">
                <a:solidFill>
                  <a:srgbClr val="FFFFFF"/>
                </a:solidFill>
                <a:latin typeface="Raleway"/>
                <a:ea typeface="Raleway"/>
                <a:cs typeface="Raleway"/>
                <a:sym typeface="Raleway"/>
              </a:rPr>
              <a:t>LVEL </a:t>
            </a:r>
            <a:r>
              <a:rPr lang="en" sz="1400" dirty="0">
                <a:solidFill>
                  <a:srgbClr val="FFFFFF"/>
                </a:solidFill>
                <a:latin typeface="Raleway"/>
                <a:ea typeface="Raleway"/>
                <a:cs typeface="Raleway"/>
                <a:sym typeface="Raleway"/>
              </a:rPr>
              <a:t>0</a:t>
            </a:r>
            <a:endParaRPr sz="1400" dirty="0"/>
          </a:p>
        </p:txBody>
      </p:sp>
      <p:sp>
        <p:nvSpPr>
          <p:cNvPr id="80" name="Google Shape;80;p15"/>
          <p:cNvSpPr txBox="1"/>
          <p:nvPr/>
        </p:nvSpPr>
        <p:spPr>
          <a:xfrm>
            <a:off x="4091650" y="5512150"/>
            <a:ext cx="1133100" cy="380100"/>
          </a:xfrm>
          <a:prstGeom prst="rect">
            <a:avLst/>
          </a:prstGeom>
          <a:noFill/>
          <a:ln>
            <a:noFill/>
          </a:ln>
        </p:spPr>
        <p:txBody>
          <a:bodyPr spcFirstLastPara="1" wrap="square" lIns="91425" tIns="91425" rIns="91425" bIns="91425" anchor="t" anchorCtr="0">
            <a:noAutofit/>
          </a:bodyPr>
          <a:lstStyle/>
          <a:p>
            <a:pPr>
              <a:buClr>
                <a:srgbClr val="FFFFFF"/>
              </a:buClr>
            </a:pPr>
            <a:r>
              <a:rPr lang="en" sz="1100" b="1">
                <a:solidFill>
                  <a:srgbClr val="FFFFFF"/>
                </a:solidFill>
                <a:latin typeface="Raleway"/>
                <a:ea typeface="Raleway"/>
                <a:cs typeface="Raleway"/>
                <a:sym typeface="Raleway"/>
              </a:rPr>
              <a:t>GETTING DIRECTIONS</a:t>
            </a:r>
            <a:endParaRPr sz="1400"/>
          </a:p>
        </p:txBody>
      </p:sp>
      <p:sp>
        <p:nvSpPr>
          <p:cNvPr id="81" name="Google Shape;81;p15"/>
          <p:cNvSpPr txBox="1"/>
          <p:nvPr/>
        </p:nvSpPr>
        <p:spPr>
          <a:xfrm>
            <a:off x="6180425" y="5512150"/>
            <a:ext cx="1259400" cy="380100"/>
          </a:xfrm>
          <a:prstGeom prst="rect">
            <a:avLst/>
          </a:prstGeom>
          <a:noFill/>
          <a:ln>
            <a:noFill/>
          </a:ln>
        </p:spPr>
        <p:txBody>
          <a:bodyPr spcFirstLastPara="1" wrap="square" lIns="91425" tIns="91425" rIns="91425" bIns="91425" anchor="t" anchorCtr="0">
            <a:noAutofit/>
          </a:bodyPr>
          <a:lstStyle/>
          <a:p>
            <a:pPr>
              <a:buClr>
                <a:srgbClr val="FFFFFF"/>
              </a:buClr>
            </a:pPr>
            <a:r>
              <a:rPr lang="en" sz="1100" b="1">
                <a:solidFill>
                  <a:srgbClr val="FFFFFF"/>
                </a:solidFill>
                <a:latin typeface="Raleway"/>
                <a:ea typeface="Raleway"/>
                <a:cs typeface="Raleway"/>
                <a:sym typeface="Raleway"/>
              </a:rPr>
              <a:t>ASK TO LEAVE SEAT</a:t>
            </a:r>
            <a:endParaRPr sz="1400"/>
          </a:p>
        </p:txBody>
      </p:sp>
      <p:sp>
        <p:nvSpPr>
          <p:cNvPr id="82" name="Google Shape;82;p15"/>
          <p:cNvSpPr txBox="1"/>
          <p:nvPr/>
        </p:nvSpPr>
        <p:spPr>
          <a:xfrm>
            <a:off x="7915325" y="5512150"/>
            <a:ext cx="1133100" cy="380100"/>
          </a:xfrm>
          <a:prstGeom prst="rect">
            <a:avLst/>
          </a:prstGeom>
          <a:noFill/>
          <a:ln>
            <a:noFill/>
          </a:ln>
        </p:spPr>
        <p:txBody>
          <a:bodyPr spcFirstLastPara="1" wrap="square" lIns="91425" tIns="91425" rIns="91425" bIns="91425" anchor="t" anchorCtr="0">
            <a:noAutofit/>
          </a:bodyPr>
          <a:lstStyle/>
          <a:p>
            <a:pPr>
              <a:buClr>
                <a:srgbClr val="FFFFFF"/>
              </a:buClr>
            </a:pPr>
            <a:r>
              <a:rPr lang="en" sz="1100" b="1">
                <a:solidFill>
                  <a:srgbClr val="FFFFFF"/>
                </a:solidFill>
                <a:latin typeface="Raleway"/>
                <a:ea typeface="Raleway"/>
                <a:cs typeface="Raleway"/>
                <a:sym typeface="Raleway"/>
              </a:rPr>
              <a:t>INDIVIDUAL</a:t>
            </a:r>
            <a:r>
              <a:rPr lang="en" sz="1100">
                <a:solidFill>
                  <a:srgbClr val="FFFFFF"/>
                </a:solidFill>
                <a:latin typeface="Raleway"/>
                <a:ea typeface="Raleway"/>
                <a:cs typeface="Raleway"/>
                <a:sym typeface="Raleway"/>
              </a:rPr>
              <a:t> WORK</a:t>
            </a:r>
            <a:endParaRPr sz="1400"/>
          </a:p>
        </p:txBody>
      </p:sp>
    </p:spTree>
    <p:extLst>
      <p:ext uri="{BB962C8B-B14F-4D97-AF65-F5344CB8AC3E}">
        <p14:creationId xmlns:p14="http://schemas.microsoft.com/office/powerpoint/2010/main" val="7203930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5"/>
          <p:cNvSpPr txBox="1">
            <a:spLocks noGrp="1"/>
          </p:cNvSpPr>
          <p:nvPr>
            <p:ph type="title"/>
          </p:nvPr>
        </p:nvSpPr>
        <p:spPr>
          <a:xfrm>
            <a:off x="311700" y="857250"/>
            <a:ext cx="8520600" cy="801000"/>
          </a:xfrm>
          <a:prstGeom prst="rect">
            <a:avLst/>
          </a:prstGeom>
        </p:spPr>
        <p:txBody>
          <a:bodyPr spcFirstLastPara="1" vert="horz" wrap="square" lIns="91425" tIns="91425" rIns="91425" bIns="91425" rtlCol="0" anchor="t" anchorCtr="0">
            <a:noAutofit/>
          </a:bodyPr>
          <a:lstStyle/>
          <a:p>
            <a:pPr algn="l"/>
            <a:r>
              <a:rPr lang="en"/>
              <a:t>What’s Happening Today</a:t>
            </a:r>
            <a:endParaRPr/>
          </a:p>
        </p:txBody>
      </p:sp>
      <p:sp>
        <p:nvSpPr>
          <p:cNvPr id="75" name="Google Shape;75;p15"/>
          <p:cNvSpPr txBox="1">
            <a:spLocks noGrp="1"/>
          </p:cNvSpPr>
          <p:nvPr>
            <p:ph type="body" idx="1"/>
          </p:nvPr>
        </p:nvSpPr>
        <p:spPr>
          <a:xfrm>
            <a:off x="311700" y="1525100"/>
            <a:ext cx="5751750" cy="4113700"/>
          </a:xfrm>
          <a:prstGeom prst="rect">
            <a:avLst/>
          </a:prstGeom>
        </p:spPr>
        <p:txBody>
          <a:bodyPr spcFirstLastPara="1" vert="horz" wrap="square" lIns="91425" tIns="91425" rIns="91425" bIns="91425" rtlCol="0" anchor="t" anchorCtr="0">
            <a:noAutofit/>
          </a:bodyPr>
          <a:lstStyle/>
          <a:p>
            <a:pPr marL="0" indent="0">
              <a:buNone/>
            </a:pPr>
            <a:r>
              <a:rPr lang="en-US" sz="2800" dirty="0" smtClean="0"/>
              <a:t>*We are taking MAP Math with iPads</a:t>
            </a:r>
          </a:p>
          <a:p>
            <a:pPr marL="0" indent="0">
              <a:buNone/>
            </a:pPr>
            <a:r>
              <a:rPr lang="en-US" sz="2800" dirty="0" smtClean="0"/>
              <a:t>* Language arts is tomorrow</a:t>
            </a:r>
          </a:p>
          <a:p>
            <a:pPr marL="0" indent="0">
              <a:buNone/>
            </a:pPr>
            <a:endParaRPr lang="en-US" sz="2800" dirty="0"/>
          </a:p>
          <a:p>
            <a:pPr marL="0" indent="0">
              <a:buNone/>
            </a:pPr>
            <a:r>
              <a:rPr lang="en-US" sz="2800" dirty="0" smtClean="0"/>
              <a:t>MATERIALS NEEDED</a:t>
            </a:r>
          </a:p>
          <a:p>
            <a:pPr marL="0" indent="0">
              <a:buNone/>
            </a:pPr>
            <a:r>
              <a:rPr lang="en-US" sz="2800" dirty="0" smtClean="0"/>
              <a:t>iPads, pencil, scrap paper </a:t>
            </a:r>
          </a:p>
          <a:p>
            <a:pPr marL="0" indent="0">
              <a:buNone/>
            </a:pPr>
            <a:endParaRPr lang="en-US" sz="2800" dirty="0" smtClean="0"/>
          </a:p>
          <a:p>
            <a:pPr indent="-457200">
              <a:buFont typeface="Arial" panose="020B0604020202020204" pitchFamily="34" charset="0"/>
              <a:buChar char="•"/>
            </a:pPr>
            <a:r>
              <a:rPr lang="en-US" sz="2800" dirty="0" smtClean="0"/>
              <a:t>Do not mess with the iPads</a:t>
            </a:r>
          </a:p>
          <a:p>
            <a:pPr indent="-457200">
              <a:buFont typeface="Arial" panose="020B0604020202020204" pitchFamily="34" charset="0"/>
              <a:buChar char="•"/>
            </a:pPr>
            <a:r>
              <a:rPr lang="en-US" sz="2800" dirty="0" smtClean="0"/>
              <a:t>If you finish early, you can read a book, nap, or draw</a:t>
            </a:r>
          </a:p>
          <a:p>
            <a:pPr indent="-457200">
              <a:buFont typeface="Arial" panose="020B0604020202020204" pitchFamily="34" charset="0"/>
              <a:buChar char="•"/>
            </a:pPr>
            <a:endParaRPr sz="2800" dirty="0"/>
          </a:p>
        </p:txBody>
      </p:sp>
      <p:sp>
        <p:nvSpPr>
          <p:cNvPr id="78" name="Google Shape;78;p15"/>
          <p:cNvSpPr txBox="1"/>
          <p:nvPr/>
        </p:nvSpPr>
        <p:spPr>
          <a:xfrm>
            <a:off x="454125" y="5479700"/>
            <a:ext cx="889800" cy="380100"/>
          </a:xfrm>
          <a:prstGeom prst="rect">
            <a:avLst/>
          </a:prstGeom>
          <a:noFill/>
          <a:ln>
            <a:noFill/>
          </a:ln>
        </p:spPr>
        <p:txBody>
          <a:bodyPr spcFirstLastPara="1" wrap="square" lIns="91425" tIns="91425" rIns="91425" bIns="91425" anchor="t" anchorCtr="0">
            <a:noAutofit/>
          </a:bodyPr>
          <a:lstStyle/>
          <a:p>
            <a:pPr>
              <a:buClr>
                <a:srgbClr val="FFFFFF"/>
              </a:buClr>
            </a:pPr>
            <a:r>
              <a:rPr lang="en" sz="1400" dirty="0" smtClean="0">
                <a:solidFill>
                  <a:srgbClr val="FFFFFF"/>
                </a:solidFill>
                <a:latin typeface="Raleway"/>
                <a:ea typeface="Raleway"/>
                <a:cs typeface="Raleway"/>
                <a:sym typeface="Raleway"/>
              </a:rPr>
              <a:t>LVEL </a:t>
            </a:r>
            <a:r>
              <a:rPr lang="en" sz="1400" dirty="0">
                <a:solidFill>
                  <a:srgbClr val="FFFFFF"/>
                </a:solidFill>
                <a:latin typeface="Raleway"/>
                <a:ea typeface="Raleway"/>
                <a:cs typeface="Raleway"/>
                <a:sym typeface="Raleway"/>
              </a:rPr>
              <a:t>0</a:t>
            </a:r>
            <a:endParaRPr sz="1400" dirty="0"/>
          </a:p>
        </p:txBody>
      </p:sp>
      <p:sp>
        <p:nvSpPr>
          <p:cNvPr id="80" name="Google Shape;80;p15"/>
          <p:cNvSpPr txBox="1"/>
          <p:nvPr/>
        </p:nvSpPr>
        <p:spPr>
          <a:xfrm>
            <a:off x="4091650" y="5512150"/>
            <a:ext cx="1133100" cy="380100"/>
          </a:xfrm>
          <a:prstGeom prst="rect">
            <a:avLst/>
          </a:prstGeom>
          <a:noFill/>
          <a:ln>
            <a:noFill/>
          </a:ln>
        </p:spPr>
        <p:txBody>
          <a:bodyPr spcFirstLastPara="1" wrap="square" lIns="91425" tIns="91425" rIns="91425" bIns="91425" anchor="t" anchorCtr="0">
            <a:noAutofit/>
          </a:bodyPr>
          <a:lstStyle/>
          <a:p>
            <a:pPr>
              <a:buClr>
                <a:srgbClr val="FFFFFF"/>
              </a:buClr>
            </a:pPr>
            <a:r>
              <a:rPr lang="en" sz="1100" b="1">
                <a:solidFill>
                  <a:srgbClr val="FFFFFF"/>
                </a:solidFill>
                <a:latin typeface="Raleway"/>
                <a:ea typeface="Raleway"/>
                <a:cs typeface="Raleway"/>
                <a:sym typeface="Raleway"/>
              </a:rPr>
              <a:t>GETTING DIRECTIONS</a:t>
            </a:r>
            <a:endParaRPr sz="1400"/>
          </a:p>
        </p:txBody>
      </p:sp>
      <p:sp>
        <p:nvSpPr>
          <p:cNvPr id="81" name="Google Shape;81;p15"/>
          <p:cNvSpPr txBox="1"/>
          <p:nvPr/>
        </p:nvSpPr>
        <p:spPr>
          <a:xfrm>
            <a:off x="6180425" y="5512150"/>
            <a:ext cx="1259400" cy="380100"/>
          </a:xfrm>
          <a:prstGeom prst="rect">
            <a:avLst/>
          </a:prstGeom>
          <a:noFill/>
          <a:ln>
            <a:noFill/>
          </a:ln>
        </p:spPr>
        <p:txBody>
          <a:bodyPr spcFirstLastPara="1" wrap="square" lIns="91425" tIns="91425" rIns="91425" bIns="91425" anchor="t" anchorCtr="0">
            <a:noAutofit/>
          </a:bodyPr>
          <a:lstStyle/>
          <a:p>
            <a:pPr>
              <a:buClr>
                <a:srgbClr val="FFFFFF"/>
              </a:buClr>
            </a:pPr>
            <a:r>
              <a:rPr lang="en" sz="1100" b="1">
                <a:solidFill>
                  <a:srgbClr val="FFFFFF"/>
                </a:solidFill>
                <a:latin typeface="Raleway"/>
                <a:ea typeface="Raleway"/>
                <a:cs typeface="Raleway"/>
                <a:sym typeface="Raleway"/>
              </a:rPr>
              <a:t>ASK TO LEAVE SEAT</a:t>
            </a:r>
            <a:endParaRPr sz="1400"/>
          </a:p>
        </p:txBody>
      </p:sp>
      <p:sp>
        <p:nvSpPr>
          <p:cNvPr id="82" name="Google Shape;82;p15"/>
          <p:cNvSpPr txBox="1"/>
          <p:nvPr/>
        </p:nvSpPr>
        <p:spPr>
          <a:xfrm>
            <a:off x="7915325" y="5512150"/>
            <a:ext cx="1133100" cy="380100"/>
          </a:xfrm>
          <a:prstGeom prst="rect">
            <a:avLst/>
          </a:prstGeom>
          <a:noFill/>
          <a:ln>
            <a:noFill/>
          </a:ln>
        </p:spPr>
        <p:txBody>
          <a:bodyPr spcFirstLastPara="1" wrap="square" lIns="91425" tIns="91425" rIns="91425" bIns="91425" anchor="t" anchorCtr="0">
            <a:noAutofit/>
          </a:bodyPr>
          <a:lstStyle/>
          <a:p>
            <a:pPr>
              <a:buClr>
                <a:srgbClr val="FFFFFF"/>
              </a:buClr>
            </a:pPr>
            <a:r>
              <a:rPr lang="en" sz="1100" b="1">
                <a:solidFill>
                  <a:srgbClr val="FFFFFF"/>
                </a:solidFill>
                <a:latin typeface="Raleway"/>
                <a:ea typeface="Raleway"/>
                <a:cs typeface="Raleway"/>
                <a:sym typeface="Raleway"/>
              </a:rPr>
              <a:t>INDIVIDUAL</a:t>
            </a:r>
            <a:r>
              <a:rPr lang="en" sz="1100">
                <a:solidFill>
                  <a:srgbClr val="FFFFFF"/>
                </a:solidFill>
                <a:latin typeface="Raleway"/>
                <a:ea typeface="Raleway"/>
                <a:cs typeface="Raleway"/>
                <a:sym typeface="Raleway"/>
              </a:rPr>
              <a:t> WORK</a:t>
            </a:r>
            <a:endParaRPr sz="1400"/>
          </a:p>
        </p:txBody>
      </p:sp>
    </p:spTree>
    <p:extLst>
      <p:ext uri="{BB962C8B-B14F-4D97-AF65-F5344CB8AC3E}">
        <p14:creationId xmlns:p14="http://schemas.microsoft.com/office/powerpoint/2010/main" val="37757153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On your desk, have the following materials</a:t>
            </a:r>
            <a:endParaRPr lang="en-US" dirty="0"/>
          </a:p>
        </p:txBody>
      </p:sp>
      <p:sp>
        <p:nvSpPr>
          <p:cNvPr id="3" name="Content Placeholder 2"/>
          <p:cNvSpPr>
            <a:spLocks noGrp="1"/>
          </p:cNvSpPr>
          <p:nvPr>
            <p:ph idx="1"/>
          </p:nvPr>
        </p:nvSpPr>
        <p:spPr/>
        <p:txBody>
          <a:bodyPr>
            <a:normAutofit/>
          </a:bodyPr>
          <a:lstStyle/>
          <a:p>
            <a:r>
              <a:rPr lang="en-US" b="1" dirty="0"/>
              <a:t>A writing utensil</a:t>
            </a:r>
          </a:p>
          <a:p>
            <a:r>
              <a:rPr lang="en-US" sz="3600" dirty="0" smtClean="0"/>
              <a:t>A homework folder (with your pink bathroom pass inside)</a:t>
            </a:r>
          </a:p>
          <a:p>
            <a:r>
              <a:rPr lang="en-US" sz="3600" dirty="0" smtClean="0"/>
              <a:t>A Language Arts folder/binder with a composition/spiral notebook inside</a:t>
            </a:r>
          </a:p>
          <a:p>
            <a:r>
              <a:rPr lang="en-US" sz="3600" smtClean="0"/>
              <a:t>A textbook</a:t>
            </a:r>
            <a:endParaRPr lang="en-US" sz="3600" dirty="0"/>
          </a:p>
        </p:txBody>
      </p:sp>
    </p:spTree>
    <p:extLst>
      <p:ext uri="{BB962C8B-B14F-4D97-AF65-F5344CB8AC3E}">
        <p14:creationId xmlns:p14="http://schemas.microsoft.com/office/powerpoint/2010/main" val="29698630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On your Bell Ringer you will have to select a role</a:t>
            </a:r>
            <a:endParaRPr lang="en-US" dirty="0"/>
          </a:p>
        </p:txBody>
      </p:sp>
      <p:sp>
        <p:nvSpPr>
          <p:cNvPr id="3" name="Content Placeholder 2"/>
          <p:cNvSpPr>
            <a:spLocks noGrp="1"/>
          </p:cNvSpPr>
          <p:nvPr>
            <p:ph idx="1"/>
          </p:nvPr>
        </p:nvSpPr>
        <p:spPr/>
        <p:txBody>
          <a:bodyPr>
            <a:normAutofit/>
          </a:bodyPr>
          <a:lstStyle/>
          <a:p>
            <a:r>
              <a:rPr lang="en-US" sz="2400" dirty="0"/>
              <a:t>At the end of the week you will reflect on how everything went</a:t>
            </a:r>
          </a:p>
          <a:p>
            <a:endParaRPr lang="en-US" sz="2400" dirty="0"/>
          </a:p>
          <a:p>
            <a:r>
              <a:rPr lang="en-US" sz="2400" dirty="0"/>
              <a:t>Remember, you CANT control how others act, BUT you CAN control how you act toward them.</a:t>
            </a:r>
          </a:p>
        </p:txBody>
      </p:sp>
    </p:spTree>
    <p:extLst>
      <p:ext uri="{BB962C8B-B14F-4D97-AF65-F5344CB8AC3E}">
        <p14:creationId xmlns:p14="http://schemas.microsoft.com/office/powerpoint/2010/main" val="38769812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Classroom Leaders 2</a:t>
            </a:r>
            <a:r>
              <a:rPr lang="en-US" baseline="30000" dirty="0" smtClean="0"/>
              <a:t>nd</a:t>
            </a:r>
            <a:r>
              <a:rPr lang="en-US" dirty="0" smtClean="0"/>
              <a:t> </a:t>
            </a:r>
            <a:endParaRPr lang="en-US" dirty="0"/>
          </a:p>
        </p:txBody>
      </p:sp>
      <p:sp>
        <p:nvSpPr>
          <p:cNvPr id="3" name="Content Placeholder 2"/>
          <p:cNvSpPr>
            <a:spLocks noGrp="1"/>
          </p:cNvSpPr>
          <p:nvPr>
            <p:ph idx="1"/>
          </p:nvPr>
        </p:nvSpPr>
        <p:spPr/>
        <p:txBody>
          <a:bodyPr>
            <a:normAutofit/>
          </a:bodyPr>
          <a:lstStyle/>
          <a:p>
            <a:r>
              <a:rPr lang="en-US" sz="2100" dirty="0"/>
              <a:t>Calendar Keeper (make sure the correct date is written on the board) </a:t>
            </a:r>
            <a:r>
              <a:rPr lang="en-US" sz="2100" dirty="0">
                <a:solidFill>
                  <a:srgbClr val="FF0000"/>
                </a:solidFill>
              </a:rPr>
              <a:t>Angel</a:t>
            </a:r>
            <a:endParaRPr lang="en-US" sz="2100" dirty="0"/>
          </a:p>
          <a:p>
            <a:r>
              <a:rPr lang="en-US" sz="2100" dirty="0"/>
              <a:t>DJ (can create a clean weekly play list for us to listen to by tomorrow)</a:t>
            </a:r>
          </a:p>
          <a:p>
            <a:pPr lvl="1"/>
            <a:r>
              <a:rPr lang="en-US" sz="1950" dirty="0" err="1">
                <a:solidFill>
                  <a:srgbClr val="FF0000"/>
                </a:solidFill>
              </a:rPr>
              <a:t>Montrease</a:t>
            </a:r>
            <a:r>
              <a:rPr lang="en-US" sz="1950" dirty="0">
                <a:solidFill>
                  <a:srgbClr val="FF0000"/>
                </a:solidFill>
              </a:rPr>
              <a:t>, Brook, Summer, Corey</a:t>
            </a:r>
          </a:p>
          <a:p>
            <a:r>
              <a:rPr lang="en-US" sz="2100" dirty="0"/>
              <a:t>Electrician (turns lights on and off) </a:t>
            </a:r>
            <a:r>
              <a:rPr lang="en-US" sz="2100" dirty="0">
                <a:solidFill>
                  <a:srgbClr val="FF0000"/>
                </a:solidFill>
              </a:rPr>
              <a:t>Julian &amp; Destiny</a:t>
            </a:r>
            <a:endParaRPr lang="en-US" sz="2100" dirty="0"/>
          </a:p>
          <a:p>
            <a:r>
              <a:rPr lang="en-US" sz="2100" dirty="0"/>
              <a:t>Teachers’ assistants (pass out materials &amp; pick them up &amp; run errands) </a:t>
            </a:r>
            <a:r>
              <a:rPr lang="en-US" sz="2100" dirty="0">
                <a:solidFill>
                  <a:srgbClr val="FF0000"/>
                </a:solidFill>
              </a:rPr>
              <a:t>Zoe, </a:t>
            </a:r>
            <a:r>
              <a:rPr lang="en-US" sz="2100" dirty="0" err="1">
                <a:solidFill>
                  <a:srgbClr val="FF0000"/>
                </a:solidFill>
              </a:rPr>
              <a:t>Triniti</a:t>
            </a:r>
            <a:r>
              <a:rPr lang="en-US" sz="2100" dirty="0">
                <a:solidFill>
                  <a:srgbClr val="FF0000"/>
                </a:solidFill>
              </a:rPr>
              <a:t>, Morgan, Isabella</a:t>
            </a:r>
            <a:endParaRPr lang="en-US" sz="2100" dirty="0"/>
          </a:p>
          <a:p>
            <a:r>
              <a:rPr lang="en-US" sz="2100" dirty="0" err="1"/>
              <a:t>Liveschool</a:t>
            </a:r>
            <a:r>
              <a:rPr lang="en-US" sz="2100" dirty="0"/>
              <a:t> point taker </a:t>
            </a:r>
            <a:r>
              <a:rPr lang="en-US" sz="2100" dirty="0" err="1">
                <a:solidFill>
                  <a:srgbClr val="FF0000"/>
                </a:solidFill>
              </a:rPr>
              <a:t>Maddy</a:t>
            </a:r>
            <a:r>
              <a:rPr lang="en-US" sz="2100" dirty="0">
                <a:solidFill>
                  <a:srgbClr val="FF0000"/>
                </a:solidFill>
              </a:rPr>
              <a:t>, Morgan, Maxwell</a:t>
            </a:r>
            <a:endParaRPr lang="en-US" sz="2100" dirty="0"/>
          </a:p>
          <a:p>
            <a:r>
              <a:rPr lang="en-US" sz="2100" dirty="0"/>
              <a:t>Botanist (makes sure Ms. Kate doesn’t kill her cactus)</a:t>
            </a:r>
            <a:r>
              <a:rPr lang="en-US" sz="2100" dirty="0">
                <a:solidFill>
                  <a:srgbClr val="FF0000"/>
                </a:solidFill>
              </a:rPr>
              <a:t> Knox, </a:t>
            </a:r>
            <a:r>
              <a:rPr lang="en-US" sz="2100" dirty="0" err="1">
                <a:solidFill>
                  <a:srgbClr val="FF0000"/>
                </a:solidFill>
              </a:rPr>
              <a:t>Eayn</a:t>
            </a:r>
            <a:endParaRPr lang="en-US" sz="2100" dirty="0"/>
          </a:p>
          <a:p>
            <a:r>
              <a:rPr lang="en-US" sz="2100" dirty="0"/>
              <a:t>Team-Point Taker </a:t>
            </a:r>
            <a:r>
              <a:rPr lang="en-US" sz="2100" dirty="0" err="1">
                <a:solidFill>
                  <a:srgbClr val="FF0000"/>
                </a:solidFill>
              </a:rPr>
              <a:t>Alon</a:t>
            </a:r>
            <a:r>
              <a:rPr lang="en-US" sz="2100" dirty="0">
                <a:solidFill>
                  <a:srgbClr val="FF0000"/>
                </a:solidFill>
              </a:rPr>
              <a:t>, Duke</a:t>
            </a:r>
            <a:endParaRPr lang="en-US" sz="2100" dirty="0"/>
          </a:p>
          <a:p>
            <a:endParaRPr lang="en-US" dirty="0" smtClean="0"/>
          </a:p>
        </p:txBody>
      </p:sp>
    </p:spTree>
    <p:extLst>
      <p:ext uri="{BB962C8B-B14F-4D97-AF65-F5344CB8AC3E}">
        <p14:creationId xmlns:p14="http://schemas.microsoft.com/office/powerpoint/2010/main" val="25237568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2386" y="1220724"/>
            <a:ext cx="7543800" cy="4407734"/>
          </a:xfrm>
        </p:spPr>
        <p:txBody>
          <a:bodyPr>
            <a:normAutofit fontScale="90000"/>
          </a:bodyPr>
          <a:lstStyle/>
          <a:p>
            <a:r>
              <a:rPr lang="en-US" u="sng" dirty="0"/>
              <a:t>Classroom Leaders:</a:t>
            </a:r>
            <a:r>
              <a:rPr lang="en-US" dirty="0"/>
              <a:t/>
            </a:r>
            <a:br>
              <a:rPr lang="en-US" dirty="0"/>
            </a:br>
            <a:r>
              <a:rPr lang="en-US" sz="3600" dirty="0" smtClean="0"/>
              <a:t>DJs: Will, Briar, Ellis, Lukas, Chris, Spencer</a:t>
            </a:r>
            <a:r>
              <a:rPr lang="en-US" sz="3600" dirty="0"/>
              <a:t/>
            </a:r>
            <a:br>
              <a:rPr lang="en-US" sz="3600" dirty="0"/>
            </a:br>
            <a:r>
              <a:rPr lang="en-US" sz="3600" dirty="0" smtClean="0"/>
              <a:t>Electricians Ellis, </a:t>
            </a:r>
            <a:r>
              <a:rPr lang="en-US" sz="3600" dirty="0" err="1" smtClean="0"/>
              <a:t>Neviah</a:t>
            </a:r>
            <a:r>
              <a:rPr lang="en-US" sz="3600" dirty="0" smtClean="0"/>
              <a:t>, Spencer, </a:t>
            </a:r>
            <a:r>
              <a:rPr lang="en-US" sz="3600" dirty="0" err="1" smtClean="0"/>
              <a:t>Za’Corriun</a:t>
            </a:r>
            <a:r>
              <a:rPr lang="en-US" sz="3600" dirty="0"/>
              <a:t/>
            </a:r>
            <a:br>
              <a:rPr lang="en-US" sz="3600" dirty="0"/>
            </a:br>
            <a:r>
              <a:rPr lang="en-US" sz="3600" dirty="0"/>
              <a:t>Teachers </a:t>
            </a:r>
            <a:r>
              <a:rPr lang="en-US" sz="3600" dirty="0" smtClean="0"/>
              <a:t>Assistants: Kaliyah </a:t>
            </a:r>
            <a:r>
              <a:rPr lang="en-US" sz="3600" dirty="0" err="1" smtClean="0"/>
              <a:t>Mishawn</a:t>
            </a:r>
            <a:r>
              <a:rPr lang="en-US" sz="3600" dirty="0"/>
              <a:t/>
            </a:r>
            <a:br>
              <a:rPr lang="en-US" sz="3600" dirty="0"/>
            </a:br>
            <a:r>
              <a:rPr lang="en-US" sz="3600" dirty="0" err="1"/>
              <a:t>Liveschool</a:t>
            </a:r>
            <a:r>
              <a:rPr lang="en-US" sz="3600" dirty="0"/>
              <a:t> </a:t>
            </a:r>
            <a:r>
              <a:rPr lang="en-US" sz="3600" dirty="0" smtClean="0"/>
              <a:t>Point-taker: Brayden, </a:t>
            </a:r>
            <a:r>
              <a:rPr lang="en-US" sz="3600" dirty="0" err="1" smtClean="0"/>
              <a:t>Jae’Suan</a:t>
            </a:r>
            <a:r>
              <a:rPr lang="en-US" sz="3600" dirty="0"/>
              <a:t/>
            </a:r>
            <a:br>
              <a:rPr lang="en-US" sz="3600" dirty="0"/>
            </a:br>
            <a:r>
              <a:rPr lang="en-US" sz="3600" dirty="0" smtClean="0"/>
              <a:t>Botanist: Ellis </a:t>
            </a:r>
            <a:r>
              <a:rPr lang="en-US" sz="3600" dirty="0" err="1" smtClean="0"/>
              <a:t>Neviah</a:t>
            </a:r>
            <a:r>
              <a:rPr lang="en-US" sz="3600" dirty="0"/>
              <a:t/>
            </a:r>
            <a:br>
              <a:rPr lang="en-US" sz="3600" dirty="0"/>
            </a:br>
            <a:r>
              <a:rPr lang="en-US" sz="3600" dirty="0"/>
              <a:t>Team </a:t>
            </a:r>
            <a:r>
              <a:rPr lang="en-US" sz="3600" dirty="0" smtClean="0"/>
              <a:t>Point-Taker: Will &amp; Laura &amp; </a:t>
            </a:r>
            <a:r>
              <a:rPr lang="en-US" sz="3600" dirty="0" err="1" smtClean="0"/>
              <a:t>ZaCorriun</a:t>
            </a:r>
            <a:r>
              <a:rPr lang="en-US" sz="3600" dirty="0" smtClean="0"/>
              <a:t>, CJ</a:t>
            </a:r>
            <a:r>
              <a:rPr lang="en-US" dirty="0"/>
              <a:t/>
            </a:r>
            <a:br>
              <a:rPr lang="en-US" dirty="0"/>
            </a:br>
            <a:endParaRPr lang="en-US" dirty="0"/>
          </a:p>
        </p:txBody>
      </p:sp>
    </p:spTree>
    <p:extLst>
      <p:ext uri="{BB962C8B-B14F-4D97-AF65-F5344CB8AC3E}">
        <p14:creationId xmlns:p14="http://schemas.microsoft.com/office/powerpoint/2010/main" val="41397782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2386" y="1220724"/>
            <a:ext cx="7543800" cy="4407734"/>
          </a:xfrm>
        </p:spPr>
        <p:txBody>
          <a:bodyPr>
            <a:normAutofit fontScale="90000"/>
          </a:bodyPr>
          <a:lstStyle/>
          <a:p>
            <a:pPr algn="l"/>
            <a:r>
              <a:rPr lang="en-US" u="sng" dirty="0"/>
              <a:t>Classroom Leaders:</a:t>
            </a:r>
            <a:r>
              <a:rPr lang="en-US" dirty="0"/>
              <a:t/>
            </a:r>
            <a:br>
              <a:rPr lang="en-US" dirty="0"/>
            </a:br>
            <a:r>
              <a:rPr lang="en-US" b="1" dirty="0"/>
              <a:t>*</a:t>
            </a:r>
            <a:r>
              <a:rPr lang="en-US" sz="3100" b="1" dirty="0" smtClean="0"/>
              <a:t>DJs: </a:t>
            </a:r>
            <a:r>
              <a:rPr lang="en-US" sz="3100" dirty="0"/>
              <a:t>Braylin</a:t>
            </a:r>
            <a:r>
              <a:rPr lang="en-US" sz="3100" b="1" dirty="0"/>
              <a:t>, </a:t>
            </a:r>
            <a:r>
              <a:rPr lang="en-US" sz="3100" dirty="0"/>
              <a:t>Drew, Charlotte, Preston, Vivienne, Rachel, </a:t>
            </a:r>
            <a:r>
              <a:rPr lang="en-US" sz="3100" dirty="0" err="1"/>
              <a:t>Stellla</a:t>
            </a:r>
            <a:r>
              <a:rPr lang="en-US" sz="3100" dirty="0"/>
              <a:t>,, Silas, Isaiah, Charley, Kelsey</a:t>
            </a:r>
            <a:br>
              <a:rPr lang="en-US" sz="3100" dirty="0"/>
            </a:br>
            <a:r>
              <a:rPr lang="en-US" sz="3100" dirty="0"/>
              <a:t/>
            </a:r>
            <a:br>
              <a:rPr lang="en-US" sz="3100" dirty="0"/>
            </a:br>
            <a:r>
              <a:rPr lang="en-US" sz="3100" b="1" dirty="0" smtClean="0"/>
              <a:t>*Electricians: </a:t>
            </a:r>
            <a:r>
              <a:rPr lang="en-US" sz="3100" b="0" dirty="0" smtClean="0"/>
              <a:t>Aida, Satchel</a:t>
            </a:r>
            <a:r>
              <a:rPr lang="en-US" sz="3100" b="0" dirty="0"/>
              <a:t/>
            </a:r>
            <a:br>
              <a:rPr lang="en-US" sz="3100" b="0" dirty="0"/>
            </a:br>
            <a:r>
              <a:rPr lang="en-US" sz="3100" b="0" dirty="0" smtClean="0"/>
              <a:t>*Teachers Assistants: Amanda, Vivienne, Avery, 					Charley, Hudson</a:t>
            </a:r>
            <a:r>
              <a:rPr lang="en-US" sz="3100" dirty="0"/>
              <a:t/>
            </a:r>
            <a:br>
              <a:rPr lang="en-US" sz="3100" dirty="0"/>
            </a:br>
            <a:r>
              <a:rPr lang="en-US" sz="3100" b="1" dirty="0" err="1"/>
              <a:t>Liveschool</a:t>
            </a:r>
            <a:r>
              <a:rPr lang="en-US" sz="3100" b="1" dirty="0"/>
              <a:t> </a:t>
            </a:r>
            <a:r>
              <a:rPr lang="en-US" sz="3100" b="1" dirty="0" smtClean="0"/>
              <a:t>Point-taker: </a:t>
            </a:r>
            <a:r>
              <a:rPr lang="en-US" sz="3100" b="0" dirty="0" smtClean="0"/>
              <a:t>Madeline, Seamus, Kate, Isaiah, Josh, </a:t>
            </a:r>
            <a:r>
              <a:rPr lang="en-US" sz="3100" dirty="0"/>
              <a:t/>
            </a:r>
            <a:br>
              <a:rPr lang="en-US" sz="3100" dirty="0"/>
            </a:br>
            <a:r>
              <a:rPr lang="en-US" sz="3100" b="1" dirty="0" smtClean="0"/>
              <a:t>Botanist: </a:t>
            </a:r>
            <a:r>
              <a:rPr lang="en-US" sz="3100" b="0" dirty="0" smtClean="0"/>
              <a:t>Sophie, </a:t>
            </a:r>
            <a:r>
              <a:rPr lang="en-US" sz="3100" dirty="0"/>
              <a:t/>
            </a:r>
            <a:br>
              <a:rPr lang="en-US" sz="3100" dirty="0"/>
            </a:br>
            <a:r>
              <a:rPr lang="en-US" sz="3100" dirty="0"/>
              <a:t>Team </a:t>
            </a:r>
            <a:r>
              <a:rPr lang="en-US" sz="3100" dirty="0" smtClean="0"/>
              <a:t>Point-Taker: </a:t>
            </a:r>
            <a:r>
              <a:rPr lang="en-US" sz="3100" b="0" dirty="0" smtClean="0"/>
              <a:t>Lyla</a:t>
            </a:r>
            <a:br>
              <a:rPr lang="en-US" sz="3100" b="0" dirty="0" smtClean="0"/>
            </a:br>
            <a:r>
              <a:rPr lang="en-US" sz="3100" dirty="0" smtClean="0"/>
              <a:t>Pencil Police</a:t>
            </a:r>
            <a:r>
              <a:rPr lang="en-US" sz="3100" dirty="0"/>
              <a:t/>
            </a:r>
            <a:br>
              <a:rPr lang="en-US" sz="3100" dirty="0"/>
            </a:br>
            <a:endParaRPr lang="en-US" sz="3100" dirty="0"/>
          </a:p>
        </p:txBody>
      </p:sp>
    </p:spTree>
    <p:extLst>
      <p:ext uri="{BB962C8B-B14F-4D97-AF65-F5344CB8AC3E}">
        <p14:creationId xmlns:p14="http://schemas.microsoft.com/office/powerpoint/2010/main" val="274789277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3566</TotalTime>
  <Words>784</Words>
  <Application>Microsoft Office PowerPoint</Application>
  <PresentationFormat>On-screen Show (4:3)</PresentationFormat>
  <Paragraphs>132</Paragraphs>
  <Slides>28</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Calibri</vt:lpstr>
      <vt:lpstr>Raleway</vt:lpstr>
      <vt:lpstr>Office Theme</vt:lpstr>
      <vt:lpstr>PowerPoint Presentation</vt:lpstr>
      <vt:lpstr>PowerPoint Presentation</vt:lpstr>
      <vt:lpstr>What’s Happening Today</vt:lpstr>
      <vt:lpstr>What’s Happening Today</vt:lpstr>
      <vt:lpstr>On your desk, have the following materials</vt:lpstr>
      <vt:lpstr>On your Bell Ringer you will have to select a role</vt:lpstr>
      <vt:lpstr>Classroom Leaders 2nd </vt:lpstr>
      <vt:lpstr>Classroom Leaders: DJs: Will, Briar, Ellis, Lukas, Chris, Spencer Electricians Ellis, Neviah, Spencer, Za’Corriun Teachers Assistants: Kaliyah Mishawn Liveschool Point-taker: Brayden, Jae’Suan Botanist: Ellis Neviah Team Point-Taker: Will &amp; Laura &amp; ZaCorriun, CJ </vt:lpstr>
      <vt:lpstr>Classroom Leaders: *DJs: Braylin, Drew, Charlotte, Preston, Vivienne, Rachel, Stellla,, Silas, Isaiah, Charley, Kelsey  *Electricians: Aida, Satchel *Teachers Assistants: Amanda, Vivienne, Avery,      Charley, Hudson Liveschool Point-taker: Madeline, Seamus, Kate, Isaiah, Josh,  Botanist: Sophie,  Team Point-Taker: Lyla Pencil Police </vt:lpstr>
      <vt:lpstr>Bellringer for Wed and Thurs</vt:lpstr>
      <vt:lpstr>News</vt:lpstr>
      <vt:lpstr>Group Roles</vt:lpstr>
      <vt:lpstr>PowerPoint Presentation</vt:lpstr>
      <vt:lpstr>Language Arts Homework</vt:lpstr>
      <vt:lpstr>Language Arts Homework</vt:lpstr>
      <vt:lpstr>Bell Ringer</vt:lpstr>
      <vt:lpstr>Fiction vs. Nonfiction</vt:lpstr>
      <vt:lpstr>Bell Ringer</vt:lpstr>
      <vt:lpstr>Bell Ringer</vt:lpstr>
      <vt:lpstr>Setting Up Language Arts Notebooks</vt:lpstr>
      <vt:lpstr>Hold Your Thinking- Tape into p. 9</vt:lpstr>
      <vt:lpstr>HOLD YOUR THINKING WITH “ELEVEN”</vt:lpstr>
      <vt:lpstr>Hold Your Thinking Post-It Lot</vt:lpstr>
      <vt:lpstr>Art Project</vt:lpstr>
      <vt:lpstr>“Eleven” </vt:lpstr>
      <vt:lpstr>“Eleven” </vt:lpstr>
      <vt:lpstr>Flocabulary POV</vt:lpstr>
      <vt:lpstr>“Eleven” Diary Entry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MichaelFriermood</dc:creator>
  <cp:lastModifiedBy>Kelleher, Kaitlyn A</cp:lastModifiedBy>
  <cp:revision>50</cp:revision>
  <cp:lastPrinted>2013-07-11T04:00:30Z</cp:lastPrinted>
  <dcterms:created xsi:type="dcterms:W3CDTF">2013-07-07T14:37:18Z</dcterms:created>
  <dcterms:modified xsi:type="dcterms:W3CDTF">2019-08-21T02:28:50Z</dcterms:modified>
</cp:coreProperties>
</file>