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7" r:id="rId2"/>
    <p:sldId id="266" r:id="rId3"/>
    <p:sldId id="267" r:id="rId4"/>
    <p:sldId id="268" r:id="rId5"/>
    <p:sldId id="269" r:id="rId6"/>
    <p:sldId id="258" r:id="rId7"/>
    <p:sldId id="260" r:id="rId8"/>
    <p:sldId id="270" r:id="rId9"/>
    <p:sldId id="271" r:id="rId10"/>
    <p:sldId id="261" r:id="rId11"/>
    <p:sldId id="262" r:id="rId12"/>
    <p:sldId id="26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10/13/2019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10/13/2019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10/13/2019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10/13/2019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10/13/2019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10/13/2019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10/13/2019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10/13/2019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10/13/2019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10/13/2019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10/13/2019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10/13/2019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CF430-9B9C-4348-81EC-00CF783C52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Week </a:t>
            </a:r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252C9C-C40D-9E45-8354-7203E3A7BC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Language Arts</a:t>
            </a:r>
          </a:p>
        </p:txBody>
      </p:sp>
    </p:spTree>
    <p:extLst>
      <p:ext uri="{BB962C8B-B14F-4D97-AF65-F5344CB8AC3E}">
        <p14:creationId xmlns:p14="http://schemas.microsoft.com/office/powerpoint/2010/main" val="60772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The day we come back from break we are reading “The Giver,” by Lois Lowry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Please buy a copy over the break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The Parnassus book truck will also be at our Fall Festival tonight (they have copies)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80311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The next book we will read </a:t>
            </a:r>
          </a:p>
          <a:p>
            <a:pPr marL="0" indent="0">
              <a:buNone/>
            </a:pPr>
            <a:r>
              <a:rPr lang="en-US" sz="3600" dirty="0" smtClean="0"/>
              <a:t>is “A Long Walk to Water,” </a:t>
            </a:r>
          </a:p>
          <a:p>
            <a:pPr marL="0" indent="0">
              <a:buNone/>
            </a:pPr>
            <a:r>
              <a:rPr lang="en-US" sz="3600" dirty="0" smtClean="0"/>
              <a:t>by Linda Sue Park.</a:t>
            </a:r>
          </a:p>
          <a:p>
            <a:pPr marL="0" indent="0">
              <a:buNone/>
            </a:pPr>
            <a:endParaRPr lang="en-US" sz="36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3600" dirty="0"/>
          </a:p>
        </p:txBody>
      </p:sp>
      <p:pic>
        <p:nvPicPr>
          <p:cNvPr id="4" name="Picture 3" descr="A Long Walk to Water - Wikipedi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584" y="263236"/>
            <a:ext cx="4029559" cy="6075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724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Future Options (based on survey of student interest)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/>
              <a:t>The True Confessions of Charlotte Doyle</a:t>
            </a:r>
            <a:r>
              <a:rPr lang="en-US" sz="4000" dirty="0" smtClean="0"/>
              <a:t>, by </a:t>
            </a:r>
            <a:r>
              <a:rPr lang="en-US" sz="4000" dirty="0" err="1" smtClean="0"/>
              <a:t>Avi</a:t>
            </a:r>
            <a:endParaRPr lang="en-US" sz="4000" dirty="0" smtClean="0"/>
          </a:p>
          <a:p>
            <a:r>
              <a:rPr lang="en-US" sz="4000" i="1" dirty="0" smtClean="0"/>
              <a:t>Storm Runner</a:t>
            </a:r>
            <a:r>
              <a:rPr lang="en-US" sz="4000" dirty="0" smtClean="0"/>
              <a:t>, by Jennifer Cervantes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79426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</a:t>
            </a:r>
            <a:r>
              <a:rPr lang="en-US" dirty="0" smtClean="0"/>
              <a:t>Leaders 2nd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100" dirty="0"/>
              <a:t>Calendar Keeper (make sure the correct date is written on the board</a:t>
            </a:r>
            <a:r>
              <a:rPr lang="en-US" sz="2100" dirty="0" smtClean="0"/>
              <a:t>)</a:t>
            </a:r>
            <a:endParaRPr lang="en-US" sz="2100" dirty="0"/>
          </a:p>
          <a:p>
            <a:r>
              <a:rPr lang="en-US" sz="2100" dirty="0"/>
              <a:t>DJ (can create a clean weekly play list for us to listen to by tomorrow</a:t>
            </a:r>
            <a:r>
              <a:rPr lang="en-US" sz="2100" dirty="0" smtClean="0"/>
              <a:t>)</a:t>
            </a:r>
            <a:endParaRPr lang="en-US" sz="1950" dirty="0">
              <a:solidFill>
                <a:srgbClr val="FF0000"/>
              </a:solidFill>
            </a:endParaRPr>
          </a:p>
          <a:p>
            <a:r>
              <a:rPr lang="en-US" sz="2100" dirty="0"/>
              <a:t>Electrician (turns lights on and </a:t>
            </a:r>
            <a:r>
              <a:rPr lang="en-US" sz="2100" dirty="0" smtClean="0"/>
              <a:t>off</a:t>
            </a:r>
            <a:r>
              <a:rPr lang="en-US" sz="2100" dirty="0"/>
              <a:t>)</a:t>
            </a:r>
            <a:endParaRPr lang="en-US" sz="2100" dirty="0"/>
          </a:p>
          <a:p>
            <a:r>
              <a:rPr lang="en-US" sz="2100" dirty="0"/>
              <a:t>Teachers’ assistants (pass out materials &amp; pick them up &amp; run errands) </a:t>
            </a:r>
          </a:p>
          <a:p>
            <a:r>
              <a:rPr lang="en-US" sz="2100" dirty="0" err="1"/>
              <a:t>Liveschool</a:t>
            </a:r>
            <a:r>
              <a:rPr lang="en-US" sz="2100" dirty="0"/>
              <a:t> point taker </a:t>
            </a:r>
          </a:p>
          <a:p>
            <a:r>
              <a:rPr lang="en-US" sz="2100" dirty="0"/>
              <a:t>Botanist (makes sure Ms. </a:t>
            </a:r>
            <a:r>
              <a:rPr lang="en-US" sz="2100" dirty="0"/>
              <a:t>Kate doesn’t kill her cactus)</a:t>
            </a:r>
            <a:r>
              <a:rPr lang="en-US" sz="2100" dirty="0">
                <a:solidFill>
                  <a:srgbClr val="FF0000"/>
                </a:solidFill>
              </a:rPr>
              <a:t> </a:t>
            </a:r>
            <a:endParaRPr lang="en-US" sz="2100" dirty="0"/>
          </a:p>
          <a:p>
            <a:r>
              <a:rPr lang="en-US" sz="2100" dirty="0"/>
              <a:t>Team-Point </a:t>
            </a:r>
            <a:r>
              <a:rPr lang="en-US" sz="2100" dirty="0" smtClean="0"/>
              <a:t>Taker</a:t>
            </a:r>
          </a:p>
          <a:p>
            <a:r>
              <a:rPr lang="en-US" sz="2100" dirty="0" smtClean="0"/>
              <a:t>Pencil Person</a:t>
            </a:r>
            <a:endParaRPr lang="en-US" sz="21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887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</a:t>
            </a:r>
            <a:r>
              <a:rPr lang="en-US" dirty="0" smtClean="0"/>
              <a:t>Leaders 3rd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100" dirty="0"/>
              <a:t>Calendar Keeper (make sure the correct date is written on the board</a:t>
            </a:r>
            <a:r>
              <a:rPr lang="en-US" sz="2100" dirty="0" smtClean="0"/>
              <a:t>)</a:t>
            </a:r>
            <a:endParaRPr lang="en-US" sz="2100" dirty="0"/>
          </a:p>
          <a:p>
            <a:r>
              <a:rPr lang="en-US" sz="2100" dirty="0"/>
              <a:t>DJ (can create a clean weekly play list for us to listen to by tomorrow</a:t>
            </a:r>
            <a:r>
              <a:rPr lang="en-US" sz="2100" dirty="0" smtClean="0"/>
              <a:t>)</a:t>
            </a:r>
            <a:endParaRPr lang="en-US" sz="1950" dirty="0">
              <a:solidFill>
                <a:srgbClr val="FF0000"/>
              </a:solidFill>
            </a:endParaRPr>
          </a:p>
          <a:p>
            <a:r>
              <a:rPr lang="en-US" sz="2100" dirty="0"/>
              <a:t>Electrician (turns lights on and </a:t>
            </a:r>
            <a:r>
              <a:rPr lang="en-US" sz="2100" dirty="0" smtClean="0"/>
              <a:t>off</a:t>
            </a:r>
            <a:r>
              <a:rPr lang="en-US" sz="2100" dirty="0"/>
              <a:t>)</a:t>
            </a:r>
            <a:endParaRPr lang="en-US" sz="2100" dirty="0"/>
          </a:p>
          <a:p>
            <a:r>
              <a:rPr lang="en-US" sz="2100" dirty="0"/>
              <a:t>Teachers’ assistants (pass out materials &amp; pick them up &amp; run errands) </a:t>
            </a:r>
          </a:p>
          <a:p>
            <a:r>
              <a:rPr lang="en-US" sz="2100" dirty="0" err="1"/>
              <a:t>Liveschool</a:t>
            </a:r>
            <a:r>
              <a:rPr lang="en-US" sz="2100" dirty="0"/>
              <a:t> point taker </a:t>
            </a:r>
          </a:p>
          <a:p>
            <a:r>
              <a:rPr lang="en-US" sz="2100" dirty="0"/>
              <a:t>Botanist (makes sure Ms. </a:t>
            </a:r>
            <a:r>
              <a:rPr lang="en-US" sz="2100" dirty="0"/>
              <a:t>Kate doesn’t kill her cactus)</a:t>
            </a:r>
            <a:r>
              <a:rPr lang="en-US" sz="2100" dirty="0">
                <a:solidFill>
                  <a:srgbClr val="FF0000"/>
                </a:solidFill>
              </a:rPr>
              <a:t> </a:t>
            </a:r>
            <a:endParaRPr lang="en-US" sz="2100" dirty="0"/>
          </a:p>
          <a:p>
            <a:r>
              <a:rPr lang="en-US" sz="2100" dirty="0"/>
              <a:t>Team-Point </a:t>
            </a:r>
            <a:r>
              <a:rPr lang="en-US" sz="2100" dirty="0" smtClean="0"/>
              <a:t>Taker</a:t>
            </a:r>
          </a:p>
          <a:p>
            <a:r>
              <a:rPr lang="en-US" sz="2100" dirty="0" smtClean="0"/>
              <a:t>Pencil Person</a:t>
            </a:r>
            <a:endParaRPr lang="en-US" sz="21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734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</a:t>
            </a:r>
            <a:r>
              <a:rPr lang="en-US" dirty="0" smtClean="0"/>
              <a:t>Leaders 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100" dirty="0"/>
              <a:t>Calendar Keeper (make sure the correct date is written on the board</a:t>
            </a:r>
            <a:r>
              <a:rPr lang="en-US" sz="2100" dirty="0" smtClean="0"/>
              <a:t>)</a:t>
            </a:r>
            <a:endParaRPr lang="en-US" sz="2100" dirty="0"/>
          </a:p>
          <a:p>
            <a:r>
              <a:rPr lang="en-US" sz="2100" dirty="0"/>
              <a:t>DJ (can create a clean weekly play list for us to listen to by tomorrow</a:t>
            </a:r>
            <a:r>
              <a:rPr lang="en-US" sz="2100" dirty="0" smtClean="0"/>
              <a:t>)</a:t>
            </a:r>
            <a:endParaRPr lang="en-US" sz="1950" dirty="0">
              <a:solidFill>
                <a:srgbClr val="FF0000"/>
              </a:solidFill>
            </a:endParaRPr>
          </a:p>
          <a:p>
            <a:r>
              <a:rPr lang="en-US" sz="2100" dirty="0"/>
              <a:t>Electrician (turns lights on and </a:t>
            </a:r>
            <a:r>
              <a:rPr lang="en-US" sz="2100" dirty="0" smtClean="0"/>
              <a:t>off</a:t>
            </a:r>
            <a:r>
              <a:rPr lang="en-US" sz="2100" dirty="0"/>
              <a:t>)</a:t>
            </a:r>
            <a:endParaRPr lang="en-US" sz="2100" dirty="0"/>
          </a:p>
          <a:p>
            <a:r>
              <a:rPr lang="en-US" sz="2100" dirty="0"/>
              <a:t>Teachers’ assistants (pass out materials &amp; pick them up &amp; run errands) </a:t>
            </a:r>
          </a:p>
          <a:p>
            <a:r>
              <a:rPr lang="en-US" sz="2100" dirty="0" err="1"/>
              <a:t>Liveschool</a:t>
            </a:r>
            <a:r>
              <a:rPr lang="en-US" sz="2100" dirty="0"/>
              <a:t> point taker </a:t>
            </a:r>
          </a:p>
          <a:p>
            <a:r>
              <a:rPr lang="en-US" sz="2100" dirty="0"/>
              <a:t>Botanist (makes sure Ms. </a:t>
            </a:r>
            <a:r>
              <a:rPr lang="en-US" sz="2100" dirty="0"/>
              <a:t>Kate doesn’t kill her cactus)</a:t>
            </a:r>
            <a:r>
              <a:rPr lang="en-US" sz="2100" dirty="0">
                <a:solidFill>
                  <a:srgbClr val="FF0000"/>
                </a:solidFill>
              </a:rPr>
              <a:t> </a:t>
            </a:r>
            <a:endParaRPr lang="en-US" sz="2100" dirty="0"/>
          </a:p>
          <a:p>
            <a:r>
              <a:rPr lang="en-US" sz="2100" dirty="0"/>
              <a:t>Team-Point </a:t>
            </a:r>
            <a:r>
              <a:rPr lang="en-US" sz="2100" dirty="0" smtClean="0"/>
              <a:t>Taker</a:t>
            </a:r>
          </a:p>
          <a:p>
            <a:r>
              <a:rPr lang="en-US" sz="2100" dirty="0" smtClean="0"/>
              <a:t>Pencil Person</a:t>
            </a:r>
            <a:endParaRPr lang="en-US" sz="21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200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</a:t>
            </a:r>
            <a:r>
              <a:rPr lang="en-US" dirty="0" smtClean="0"/>
              <a:t>Leaders 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100" dirty="0"/>
              <a:t>Calendar Keeper (make sure the correct date is written on the board</a:t>
            </a:r>
            <a:r>
              <a:rPr lang="en-US" sz="2100" dirty="0" smtClean="0"/>
              <a:t>)</a:t>
            </a:r>
            <a:endParaRPr lang="en-US" sz="2100" dirty="0"/>
          </a:p>
          <a:p>
            <a:r>
              <a:rPr lang="en-US" sz="2100" dirty="0"/>
              <a:t>DJ (can create a clean weekly play list for us to listen to by tomorrow</a:t>
            </a:r>
            <a:r>
              <a:rPr lang="en-US" sz="2100" dirty="0" smtClean="0"/>
              <a:t>)</a:t>
            </a:r>
            <a:endParaRPr lang="en-US" sz="1950" dirty="0">
              <a:solidFill>
                <a:srgbClr val="FF0000"/>
              </a:solidFill>
            </a:endParaRPr>
          </a:p>
          <a:p>
            <a:r>
              <a:rPr lang="en-US" sz="2100" dirty="0"/>
              <a:t>Electrician (turns lights on and </a:t>
            </a:r>
            <a:r>
              <a:rPr lang="en-US" sz="2100" dirty="0" smtClean="0"/>
              <a:t>off</a:t>
            </a:r>
            <a:r>
              <a:rPr lang="en-US" sz="2100" dirty="0"/>
              <a:t>)</a:t>
            </a:r>
            <a:endParaRPr lang="en-US" sz="2100" dirty="0"/>
          </a:p>
          <a:p>
            <a:r>
              <a:rPr lang="en-US" sz="2100" dirty="0"/>
              <a:t>Teachers’ assistants (pass out materials &amp; pick them up &amp; run errands) </a:t>
            </a:r>
          </a:p>
          <a:p>
            <a:r>
              <a:rPr lang="en-US" sz="2100" dirty="0" err="1"/>
              <a:t>Liveschool</a:t>
            </a:r>
            <a:r>
              <a:rPr lang="en-US" sz="2100" dirty="0"/>
              <a:t> point taker </a:t>
            </a:r>
          </a:p>
          <a:p>
            <a:r>
              <a:rPr lang="en-US" sz="2100" dirty="0"/>
              <a:t>Botanist (makes sure Ms. </a:t>
            </a:r>
            <a:r>
              <a:rPr lang="en-US" sz="2100" dirty="0"/>
              <a:t>Kate doesn’t kill her cactus)</a:t>
            </a:r>
            <a:r>
              <a:rPr lang="en-US" sz="2100" dirty="0">
                <a:solidFill>
                  <a:srgbClr val="FF0000"/>
                </a:solidFill>
              </a:rPr>
              <a:t> </a:t>
            </a:r>
            <a:endParaRPr lang="en-US" sz="2100" dirty="0"/>
          </a:p>
          <a:p>
            <a:r>
              <a:rPr lang="en-US" sz="2100" dirty="0"/>
              <a:t>Team-Point </a:t>
            </a:r>
            <a:r>
              <a:rPr lang="en-US" sz="2100" dirty="0" smtClean="0"/>
              <a:t>Taker</a:t>
            </a:r>
          </a:p>
          <a:p>
            <a:r>
              <a:rPr lang="en-US" sz="2100" dirty="0" smtClean="0"/>
              <a:t>Pencil Person</a:t>
            </a:r>
            <a:endParaRPr lang="en-US" sz="21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864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4AFFC-DF73-774C-89B9-CA734E6F0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1B929-C706-0141-8664-6018EC043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Bell Ringer: </a:t>
            </a:r>
            <a:r>
              <a:rPr lang="en-US" dirty="0" smtClean="0"/>
              <a:t>“For all the children to whom we entrust the future” What does this mean?</a:t>
            </a:r>
            <a:endParaRPr lang="en-US" dirty="0"/>
          </a:p>
          <a:p>
            <a:r>
              <a:rPr lang="en-US" dirty="0" smtClean="0"/>
              <a:t>Dystopian Notes</a:t>
            </a:r>
          </a:p>
          <a:p>
            <a:r>
              <a:rPr lang="en-US" dirty="0" smtClean="0"/>
              <a:t>The Giver Anticipation Guide</a:t>
            </a:r>
          </a:p>
          <a:p>
            <a:r>
              <a:rPr lang="en-US" dirty="0" smtClean="0"/>
              <a:t>Reading Chapter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96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49C9F-8882-784C-BDAC-06DCF2418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AEDF4-797F-4B4A-9F29-A344B3B65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1.What is the point of view in </a:t>
            </a:r>
            <a:r>
              <a:rPr lang="en-US" sz="3600" i="1" dirty="0" smtClean="0"/>
              <a:t>The Giver</a:t>
            </a:r>
            <a:r>
              <a:rPr lang="en-US" sz="3600" dirty="0" smtClean="0"/>
              <a:t>? How do you know?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2.Point of view notes</a:t>
            </a:r>
          </a:p>
          <a:p>
            <a:pPr marL="0" indent="0">
              <a:buNone/>
            </a:pPr>
            <a:r>
              <a:rPr lang="en-US" sz="3600" dirty="0" smtClean="0"/>
              <a:t>3.What does POV reveal about Jonas’ family in </a:t>
            </a:r>
            <a:r>
              <a:rPr lang="en-US" sz="3600" dirty="0" err="1" smtClean="0"/>
              <a:t>Ch</a:t>
            </a:r>
            <a:r>
              <a:rPr lang="en-US" sz="3600" dirty="0" smtClean="0"/>
              <a:t> 1(RACE) Notebook </a:t>
            </a:r>
            <a:r>
              <a:rPr lang="en-US" sz="3600" dirty="0" err="1" smtClean="0"/>
              <a:t>Freewrite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4.Read </a:t>
            </a:r>
            <a:r>
              <a:rPr lang="en-US" sz="3600" dirty="0" err="1" smtClean="0"/>
              <a:t>Ch</a:t>
            </a:r>
            <a:r>
              <a:rPr lang="en-US" sz="3600" dirty="0" smtClean="0"/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310168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BELLRINGER: What was the most important part of chapter 2?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Menu for POV</a:t>
            </a:r>
          </a:p>
          <a:p>
            <a:pPr marL="0" indent="0">
              <a:buNone/>
            </a:pPr>
            <a:r>
              <a:rPr lang="en-US" dirty="0" smtClean="0"/>
              <a:t>3. Closer look at p. 24 (comfort object section). Write a paragraph about how this point of view describes each characters’ personality.</a:t>
            </a:r>
          </a:p>
          <a:p>
            <a:pPr marL="0" indent="0">
              <a:buNone/>
            </a:pPr>
            <a:r>
              <a:rPr lang="en-US" dirty="0" smtClean="0"/>
              <a:t>4. Create an Instagram for Jonas (with handle, 2 posts, 2 hashtags, and a location, at least one comment per post from one of his followers, and use at least 3 </a:t>
            </a:r>
            <a:r>
              <a:rPr lang="en-US" dirty="0" err="1" smtClean="0"/>
              <a:t>emojis</a:t>
            </a:r>
            <a:r>
              <a:rPr lang="en-US" dirty="0" smtClean="0"/>
              <a:t> total).</a:t>
            </a:r>
          </a:p>
          <a:p>
            <a:pPr marL="0" indent="0">
              <a:buNone/>
            </a:pPr>
            <a:r>
              <a:rPr lang="en-US" dirty="0" smtClean="0"/>
              <a:t>5.Read Chapter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244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BELLRINGER: What do colors symbolize</a:t>
            </a:r>
          </a:p>
          <a:p>
            <a:pPr marL="0" indent="0">
              <a:buNone/>
            </a:pPr>
            <a:r>
              <a:rPr lang="en-US" dirty="0" smtClean="0"/>
              <a:t>2. Write a paragraph explaining Jonas’ point of view on the </a:t>
            </a:r>
            <a:r>
              <a:rPr lang="en-US" dirty="0" err="1" smtClean="0"/>
              <a:t>newchild’s</a:t>
            </a:r>
            <a:r>
              <a:rPr lang="en-US" dirty="0" smtClean="0"/>
              <a:t> eyes (RACE)</a:t>
            </a:r>
          </a:p>
          <a:p>
            <a:pPr marL="0" indent="0">
              <a:buNone/>
            </a:pPr>
            <a:r>
              <a:rPr lang="en-US" dirty="0" smtClean="0"/>
              <a:t>3. Finish Instagram</a:t>
            </a:r>
          </a:p>
          <a:p>
            <a:pPr marL="0" indent="0">
              <a:buNone/>
            </a:pPr>
            <a:r>
              <a:rPr lang="en-US" dirty="0" smtClean="0"/>
              <a:t>4. Read </a:t>
            </a:r>
            <a:r>
              <a:rPr lang="en-US" dirty="0" err="1" smtClean="0"/>
              <a:t>Ch</a:t>
            </a:r>
            <a:r>
              <a:rPr lang="en-US" dirty="0" smtClean="0"/>
              <a:t> 4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6414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54</TotalTime>
  <Words>588</Words>
  <Application>Microsoft Office PowerPoint</Application>
  <PresentationFormat>Widescreen</PresentationFormat>
  <Paragraphs>72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Garamond</vt:lpstr>
      <vt:lpstr>Savon</vt:lpstr>
      <vt:lpstr>Week 10</vt:lpstr>
      <vt:lpstr>Classroom Leaders 2nd</vt:lpstr>
      <vt:lpstr>Classroom Leaders 3rd</vt:lpstr>
      <vt:lpstr>Classroom Leaders 4th </vt:lpstr>
      <vt:lpstr>Classroom Leaders 5th </vt:lpstr>
      <vt:lpstr>Monday</vt:lpstr>
      <vt:lpstr>Tuesday</vt:lpstr>
      <vt:lpstr>Wednesday</vt:lpstr>
      <vt:lpstr>Thursday</vt:lpstr>
      <vt:lpstr>Upcoming Books</vt:lpstr>
      <vt:lpstr>Upcoming Books</vt:lpstr>
      <vt:lpstr>Future Options (based on survey of student interest)</vt:lpstr>
    </vt:vector>
  </TitlesOfParts>
  <Company>Metro Nashville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9</dc:title>
  <dc:creator>Kelleher, Kaitlyn A</dc:creator>
  <cp:lastModifiedBy>Kelleher, Kaitlyn A</cp:lastModifiedBy>
  <cp:revision>8</cp:revision>
  <dcterms:created xsi:type="dcterms:W3CDTF">2019-10-14T01:53:59Z</dcterms:created>
  <dcterms:modified xsi:type="dcterms:W3CDTF">2019-10-14T02:48:21Z</dcterms:modified>
</cp:coreProperties>
</file>